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30" name="Shape 3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Helvetica Neue"/>
      </a:defRPr>
    </a:lvl1pPr>
    <a:lvl2pPr indent="228600" latinLnBrk="0">
      <a:defRPr sz="1200">
        <a:latin typeface="+mn-lt"/>
        <a:ea typeface="+mn-ea"/>
        <a:cs typeface="+mn-cs"/>
        <a:sym typeface="Helvetica Neue"/>
      </a:defRPr>
    </a:lvl2pPr>
    <a:lvl3pPr indent="457200" latinLnBrk="0">
      <a:defRPr sz="1200">
        <a:latin typeface="+mn-lt"/>
        <a:ea typeface="+mn-ea"/>
        <a:cs typeface="+mn-cs"/>
        <a:sym typeface="Helvetica Neue"/>
      </a:defRPr>
    </a:lvl3pPr>
    <a:lvl4pPr indent="685800" latinLnBrk="0">
      <a:defRPr sz="1200">
        <a:latin typeface="+mn-lt"/>
        <a:ea typeface="+mn-ea"/>
        <a:cs typeface="+mn-cs"/>
        <a:sym typeface="Helvetica Neue"/>
      </a:defRPr>
    </a:lvl4pPr>
    <a:lvl5pPr indent="914400" latinLnBrk="0">
      <a:defRPr sz="1200">
        <a:latin typeface="+mn-lt"/>
        <a:ea typeface="+mn-ea"/>
        <a:cs typeface="+mn-cs"/>
        <a:sym typeface="Helvetica Neue"/>
      </a:defRPr>
    </a:lvl5pPr>
    <a:lvl6pPr indent="1143000" latinLnBrk="0">
      <a:defRPr sz="1200">
        <a:latin typeface="+mn-lt"/>
        <a:ea typeface="+mn-ea"/>
        <a:cs typeface="+mn-cs"/>
        <a:sym typeface="Helvetica Neue"/>
      </a:defRPr>
    </a:lvl6pPr>
    <a:lvl7pPr indent="1371600" latinLnBrk="0">
      <a:defRPr sz="1200">
        <a:latin typeface="+mn-lt"/>
        <a:ea typeface="+mn-ea"/>
        <a:cs typeface="+mn-cs"/>
        <a:sym typeface="Helvetica Neue"/>
      </a:defRPr>
    </a:lvl7pPr>
    <a:lvl8pPr indent="1600200" latinLnBrk="0">
      <a:defRPr sz="1200">
        <a:latin typeface="+mn-lt"/>
        <a:ea typeface="+mn-ea"/>
        <a:cs typeface="+mn-cs"/>
        <a:sym typeface="Helvetica Neue"/>
      </a:defRPr>
    </a:lvl8pPr>
    <a:lvl9pPr indent="1828800" latinLnBrk="0">
      <a:defRPr sz="1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3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9" name="Immagine" descr="Immagin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0" name="Immagine" descr="Immagine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1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80760" y="60840"/>
            <a:ext cx="5981761" cy="4455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2" name="Immagine" descr="Immagine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84680" y="439559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Titolo Testo</a:t>
            </a:r>
          </a:p>
        </p:txBody>
      </p:sp>
      <p:sp>
        <p:nvSpPr>
          <p:cNvPr id="114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457200" y="1604519"/>
            <a:ext cx="8229241" cy="1896842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15" name="PlaceHolder 3"/>
          <p:cNvSpPr>
            <a:spLocks noGrp="1"/>
          </p:cNvSpPr>
          <p:nvPr>
            <p:ph type="body" sz="half" idx="21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  <p:sp>
        <p:nvSpPr>
          <p:cNvPr id="116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Immagine" descr="Immagin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5" name="Immagine" descr="Immagine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80760" y="60840"/>
            <a:ext cx="5981761" cy="4455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7" name="Immagine" descr="Immagine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84680" y="439559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Titolo Testo</a:t>
            </a:r>
          </a:p>
        </p:txBody>
      </p:sp>
      <p:sp>
        <p:nvSpPr>
          <p:cNvPr id="129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30" name="PlaceHolder 3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131" name="PlaceHolder 4"/>
          <p:cNvSpPr/>
          <p:nvPr/>
        </p:nvSpPr>
        <p:spPr>
          <a:xfrm>
            <a:off x="457199" y="3682079"/>
            <a:ext cx="4015801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132" name="PlaceHolder 5"/>
          <p:cNvSpPr>
            <a:spLocks noGrp="1"/>
          </p:cNvSpPr>
          <p:nvPr>
            <p:ph type="body" sz="quarter" idx="21"/>
          </p:nvPr>
        </p:nvSpPr>
        <p:spPr>
          <a:xfrm>
            <a:off x="4674239" y="3682079"/>
            <a:ext cx="4015800" cy="1896841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  <p:sp>
        <p:nvSpPr>
          <p:cNvPr id="13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1" name="Immagine" descr="Immagin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2" name="Immagine" descr="Immagine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80760" y="60840"/>
            <a:ext cx="5981761" cy="4455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Immagine" descr="Immagine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84680" y="439559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Titolo Testo</a:t>
            </a:r>
          </a:p>
        </p:txBody>
      </p:sp>
      <p:sp>
        <p:nvSpPr>
          <p:cNvPr id="146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457200" y="1604519"/>
            <a:ext cx="2649601" cy="1896842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47" name="PlaceHolder 3"/>
          <p:cNvSpPr/>
          <p:nvPr/>
        </p:nvSpPr>
        <p:spPr>
          <a:xfrm>
            <a:off x="3239640" y="1604519"/>
            <a:ext cx="2649601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148" name="PlaceHolder 4"/>
          <p:cNvSpPr/>
          <p:nvPr/>
        </p:nvSpPr>
        <p:spPr>
          <a:xfrm>
            <a:off x="6022080" y="1604519"/>
            <a:ext cx="2649601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149" name="PlaceHolder 5"/>
          <p:cNvSpPr/>
          <p:nvPr/>
        </p:nvSpPr>
        <p:spPr>
          <a:xfrm>
            <a:off x="457199" y="3682079"/>
            <a:ext cx="2649602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150" name="PlaceHolder 6"/>
          <p:cNvSpPr/>
          <p:nvPr/>
        </p:nvSpPr>
        <p:spPr>
          <a:xfrm>
            <a:off x="3239640" y="3682079"/>
            <a:ext cx="2649601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151" name="PlaceHolder 7"/>
          <p:cNvSpPr>
            <a:spLocks noGrp="1"/>
          </p:cNvSpPr>
          <p:nvPr>
            <p:ph type="body" sz="quarter" idx="21"/>
          </p:nvPr>
        </p:nvSpPr>
        <p:spPr>
          <a:xfrm>
            <a:off x="6022080" y="3682079"/>
            <a:ext cx="2649601" cy="1896841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  <p:sp>
        <p:nvSpPr>
          <p:cNvPr id="152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0" name="Immagine" descr="Immagin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9" name="Immagine" descr="Immagin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0" name="Immagine" descr="Immagine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1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2" name="Immagine" descr="Immagin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173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Titolo Testo</a:t>
            </a:r>
          </a:p>
        </p:txBody>
      </p:sp>
      <p:sp>
        <p:nvSpPr>
          <p:cNvPr id="174" name="Corpo livello uno…"/>
          <p:cNvSpPr txBox="1"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ClrTx/>
              <a:buSz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7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3" name="Immagine" descr="Immagin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4" name="Immagine" descr="Immagine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5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6" name="Immagine" descr="Immagin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187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Titolo Testo</a:t>
            </a:r>
          </a:p>
        </p:txBody>
      </p:sp>
      <p:sp>
        <p:nvSpPr>
          <p:cNvPr id="188" name="Corpo livello uno…"/>
          <p:cNvSpPr txBox="1"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8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Immagine" descr="Immagin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Immagine" descr="Immagine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9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0" name="Immagine" descr="Immagin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201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Titolo Testo</a:t>
            </a:r>
          </a:p>
        </p:txBody>
      </p:sp>
      <p:sp>
        <p:nvSpPr>
          <p:cNvPr id="202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03" name="PlaceHolder 3"/>
          <p:cNvSpPr>
            <a:spLocks noGrp="1"/>
          </p:cNvSpPr>
          <p:nvPr>
            <p:ph type="body" sz="half" idx="21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ClrTx/>
              <a:buSzTx/>
              <a:buNone/>
              <a:defRPr sz="1800" spc="0"/>
            </a:pPr>
            <a:endParaRPr/>
          </a:p>
        </p:txBody>
      </p:sp>
      <p:sp>
        <p:nvSpPr>
          <p:cNvPr id="204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2" name="Immagine" descr="Immagin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3" name="Immagine" descr="Immagine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4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5" name="Immagine" descr="Immagin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216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Titolo Testo</a:t>
            </a:r>
          </a:p>
        </p:txBody>
      </p:sp>
      <p:sp>
        <p:nvSpPr>
          <p:cNvPr id="217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5" name="Immagine" descr="Immagin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6" name="Immagine" descr="Immagine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7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8" name="Immagine" descr="Immagin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229" name="Corpo livello uno…"/>
          <p:cNvSpPr txBox="1">
            <a:spLocks noGrp="1"/>
          </p:cNvSpPr>
          <p:nvPr>
            <p:ph type="body" idx="1"/>
          </p:nvPr>
        </p:nvSpPr>
        <p:spPr>
          <a:xfrm>
            <a:off x="457200" y="273599"/>
            <a:ext cx="8229241" cy="5307841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ClrTx/>
              <a:buSz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30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8" name="Immagine" descr="Immagin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9" name="Immagine" descr="Immagine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0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1" name="Immagine" descr="Immagin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242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Titolo Testo</a:t>
            </a:r>
          </a:p>
        </p:txBody>
      </p:sp>
      <p:sp>
        <p:nvSpPr>
          <p:cNvPr id="243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44" name="PlaceHolder 3"/>
          <p:cNvSpPr/>
          <p:nvPr/>
        </p:nvSpPr>
        <p:spPr>
          <a:xfrm>
            <a:off x="4674239" y="1604519"/>
            <a:ext cx="4015800" cy="397728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endParaRPr/>
          </a:p>
        </p:txBody>
      </p:sp>
      <p:sp>
        <p:nvSpPr>
          <p:cNvPr id="245" name="PlaceHolder 4"/>
          <p:cNvSpPr>
            <a:spLocks noGrp="1"/>
          </p:cNvSpPr>
          <p:nvPr>
            <p:ph type="body" sz="quarter" idx="21"/>
          </p:nvPr>
        </p:nvSpPr>
        <p:spPr>
          <a:xfrm>
            <a:off x="457199" y="3682079"/>
            <a:ext cx="4015801" cy="1896841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ClrTx/>
              <a:buSzTx/>
              <a:buNone/>
              <a:defRPr sz="1800" spc="0"/>
            </a:pPr>
            <a:endParaRPr/>
          </a:p>
        </p:txBody>
      </p:sp>
      <p:sp>
        <p:nvSpPr>
          <p:cNvPr id="246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rpo livello uno…"/>
          <p:cNvSpPr txBox="1"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 anchor="ctr"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3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4" name="Immagine" descr="Immagin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5" name="Immagine" descr="Immagine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6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7" name="Immagine" descr="Immagin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258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Titolo Testo</a:t>
            </a:r>
          </a:p>
        </p:txBody>
      </p:sp>
      <p:sp>
        <p:nvSpPr>
          <p:cNvPr id="259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60" name="PlaceHolder 3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endParaRPr/>
          </a:p>
        </p:txBody>
      </p:sp>
      <p:sp>
        <p:nvSpPr>
          <p:cNvPr id="261" name="PlaceHolder 4"/>
          <p:cNvSpPr>
            <a:spLocks noGrp="1"/>
          </p:cNvSpPr>
          <p:nvPr>
            <p:ph type="body" sz="quarter" idx="21"/>
          </p:nvPr>
        </p:nvSpPr>
        <p:spPr>
          <a:xfrm>
            <a:off x="4674239" y="3682079"/>
            <a:ext cx="4015800" cy="1896841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ClrTx/>
              <a:buSzTx/>
              <a:buNone/>
              <a:defRPr sz="1800" spc="0"/>
            </a:pPr>
            <a:endParaRPr/>
          </a:p>
        </p:txBody>
      </p:sp>
      <p:sp>
        <p:nvSpPr>
          <p:cNvPr id="262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9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0" name="Immagine" descr="Immagin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1" name="Immagine" descr="Immagine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2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3" name="Immagine" descr="Immagin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274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Titolo Testo</a:t>
            </a:r>
          </a:p>
        </p:txBody>
      </p:sp>
      <p:sp>
        <p:nvSpPr>
          <p:cNvPr id="275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76" name="PlaceHolder 3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endParaRPr/>
          </a:p>
        </p:txBody>
      </p:sp>
      <p:sp>
        <p:nvSpPr>
          <p:cNvPr id="277" name="PlaceHolder 4"/>
          <p:cNvSpPr>
            <a:spLocks noGrp="1"/>
          </p:cNvSpPr>
          <p:nvPr>
            <p:ph type="body" sz="half" idx="21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ClrTx/>
              <a:buSzTx/>
              <a:buNone/>
              <a:defRPr sz="1800" spc="0"/>
            </a:pPr>
            <a:endParaRPr/>
          </a:p>
        </p:txBody>
      </p:sp>
      <p:sp>
        <p:nvSpPr>
          <p:cNvPr id="27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6" name="Immagine" descr="Immagin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7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8" name="Immagine" descr="Immagin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289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457200" y="1604519"/>
            <a:ext cx="8229241" cy="189684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90" name="PlaceHolder 3"/>
          <p:cNvSpPr>
            <a:spLocks noGrp="1"/>
          </p:cNvSpPr>
          <p:nvPr>
            <p:ph type="body" sz="half" idx="21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ClrTx/>
              <a:buSzTx/>
              <a:buNone/>
              <a:defRPr sz="1800" spc="0"/>
            </a:pPr>
            <a:endParaRPr/>
          </a:p>
        </p:txBody>
      </p:sp>
      <p:sp>
        <p:nvSpPr>
          <p:cNvPr id="29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8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9" name="Immagine" descr="Immagin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0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1" name="Immagine" descr="Immagin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302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03" name="PlaceHolder 3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endParaRPr/>
          </a:p>
        </p:txBody>
      </p:sp>
      <p:sp>
        <p:nvSpPr>
          <p:cNvPr id="304" name="PlaceHolder 4"/>
          <p:cNvSpPr/>
          <p:nvPr/>
        </p:nvSpPr>
        <p:spPr>
          <a:xfrm>
            <a:off x="457199" y="3682079"/>
            <a:ext cx="4015801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endParaRPr/>
          </a:p>
        </p:txBody>
      </p:sp>
      <p:sp>
        <p:nvSpPr>
          <p:cNvPr id="305" name="PlaceHolder 5"/>
          <p:cNvSpPr>
            <a:spLocks noGrp="1"/>
          </p:cNvSpPr>
          <p:nvPr>
            <p:ph type="body" sz="quarter" idx="21"/>
          </p:nvPr>
        </p:nvSpPr>
        <p:spPr>
          <a:xfrm>
            <a:off x="4674239" y="3682079"/>
            <a:ext cx="4015800" cy="1896841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ClrTx/>
              <a:buSzTx/>
              <a:buNone/>
              <a:defRPr sz="1800" spc="0"/>
            </a:pPr>
            <a:endParaRPr/>
          </a:p>
        </p:txBody>
      </p:sp>
      <p:sp>
        <p:nvSpPr>
          <p:cNvPr id="306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3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4" name="Immagine" descr="Immagin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5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6" name="Immagine" descr="Immagin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317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457200" y="1604519"/>
            <a:ext cx="2649601" cy="189684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18" name="PlaceHolder 3"/>
          <p:cNvSpPr/>
          <p:nvPr/>
        </p:nvSpPr>
        <p:spPr>
          <a:xfrm>
            <a:off x="3239640" y="1604519"/>
            <a:ext cx="2649601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endParaRPr/>
          </a:p>
        </p:txBody>
      </p:sp>
      <p:sp>
        <p:nvSpPr>
          <p:cNvPr id="319" name="PlaceHolder 4"/>
          <p:cNvSpPr/>
          <p:nvPr/>
        </p:nvSpPr>
        <p:spPr>
          <a:xfrm>
            <a:off x="6022080" y="1604519"/>
            <a:ext cx="2649601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endParaRPr/>
          </a:p>
        </p:txBody>
      </p:sp>
      <p:sp>
        <p:nvSpPr>
          <p:cNvPr id="320" name="PlaceHolder 5"/>
          <p:cNvSpPr/>
          <p:nvPr/>
        </p:nvSpPr>
        <p:spPr>
          <a:xfrm>
            <a:off x="457199" y="3682079"/>
            <a:ext cx="2649602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endParaRPr/>
          </a:p>
        </p:txBody>
      </p:sp>
      <p:sp>
        <p:nvSpPr>
          <p:cNvPr id="321" name="PlaceHolder 6"/>
          <p:cNvSpPr/>
          <p:nvPr/>
        </p:nvSpPr>
        <p:spPr>
          <a:xfrm>
            <a:off x="3239640" y="3682079"/>
            <a:ext cx="2649601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endParaRPr/>
          </a:p>
        </p:txBody>
      </p:sp>
      <p:sp>
        <p:nvSpPr>
          <p:cNvPr id="322" name="PlaceHolder 7"/>
          <p:cNvSpPr>
            <a:spLocks noGrp="1"/>
          </p:cNvSpPr>
          <p:nvPr>
            <p:ph type="body" sz="quarter" idx="21"/>
          </p:nvPr>
        </p:nvSpPr>
        <p:spPr>
          <a:xfrm>
            <a:off x="6022080" y="3682079"/>
            <a:ext cx="2649601" cy="1896841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ClrTx/>
              <a:buSzTx/>
              <a:buNone/>
              <a:defRPr sz="1800" spc="0"/>
            </a:pPr>
            <a:endParaRPr/>
          </a:p>
        </p:txBody>
      </p:sp>
      <p:sp>
        <p:nvSpPr>
          <p:cNvPr id="32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magine" descr="Immagin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" name="02inside" descr="02insid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80760" y="60840"/>
            <a:ext cx="5981761" cy="4455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" name="Immagine" descr="Immagine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84680" y="439559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31" name="Corpo livello uno…"/>
          <p:cNvSpPr txBox="1"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2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Immagine" descr="Immagin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" name="02inside" descr="02insid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80760" y="60840"/>
            <a:ext cx="5981761" cy="4455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" name="Immagine" descr="Immagine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84680" y="439559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42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body" sz="half" idx="21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  <p:sp>
        <p:nvSpPr>
          <p:cNvPr id="44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orpo livello uno…"/>
          <p:cNvSpPr txBox="1">
            <a:spLocks noGrp="1"/>
          </p:cNvSpPr>
          <p:nvPr>
            <p:ph type="body" idx="1"/>
          </p:nvPr>
        </p:nvSpPr>
        <p:spPr>
          <a:xfrm>
            <a:off x="457379" y="775080"/>
            <a:ext cx="8229242" cy="5307840"/>
          </a:xfrm>
          <a:prstGeom prst="rect">
            <a:avLst/>
          </a:prstGeom>
        </p:spPr>
        <p:txBody>
          <a:bodyPr anchor="ctr"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5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457200" y="1957605"/>
            <a:ext cx="4015800" cy="1896841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67" name="PlaceHolder 3"/>
          <p:cNvSpPr/>
          <p:nvPr/>
        </p:nvSpPr>
        <p:spPr>
          <a:xfrm>
            <a:off x="4674239" y="1604519"/>
            <a:ext cx="4015800" cy="397728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 sz="quarter" idx="21"/>
          </p:nvPr>
        </p:nvSpPr>
        <p:spPr>
          <a:xfrm>
            <a:off x="457199" y="3682079"/>
            <a:ext cx="4015801" cy="1896841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  <p:sp>
        <p:nvSpPr>
          <p:cNvPr id="6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77" name="Immagine" descr="Immagin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78" name="Immagine" descr="Immagine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79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80760" y="60840"/>
            <a:ext cx="5981761" cy="4455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0" name="Immagine" descr="Immagine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84680" y="439559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81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Titolo Testo</a:t>
            </a:r>
          </a:p>
        </p:txBody>
      </p:sp>
      <p:sp>
        <p:nvSpPr>
          <p:cNvPr id="82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83" name="PlaceHolder 3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84" name="PlaceHolder 4"/>
          <p:cNvSpPr>
            <a:spLocks noGrp="1"/>
          </p:cNvSpPr>
          <p:nvPr>
            <p:ph type="body" sz="quarter" idx="21"/>
          </p:nvPr>
        </p:nvSpPr>
        <p:spPr>
          <a:xfrm>
            <a:off x="4674239" y="3682079"/>
            <a:ext cx="4015800" cy="1896841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  <p:sp>
        <p:nvSpPr>
          <p:cNvPr id="8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93" name="Immagine" descr="Immagin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94" name="Immagine" descr="Immagine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95" name="02inside" descr="02ins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80760" y="60840"/>
            <a:ext cx="5981761" cy="4455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96" name="Immagine" descr="Immagine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84680" y="439559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97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Titolo Testo</a:t>
            </a:r>
          </a:p>
        </p:txBody>
      </p:sp>
      <p:sp>
        <p:nvSpPr>
          <p:cNvPr id="98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99" name="PlaceHolder 3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100" name="PlaceHolder 4"/>
          <p:cNvSpPr>
            <a:spLocks noGrp="1"/>
          </p:cNvSpPr>
          <p:nvPr>
            <p:ph type="body" sz="half" idx="21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  <p:sp>
        <p:nvSpPr>
          <p:cNvPr id="10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02inside" descr="02inside"/>
          <p:cNvPicPr>
            <a:picLocks noChangeAspect="1"/>
          </p:cNvPicPr>
          <p:nvPr/>
        </p:nvPicPr>
        <p:blipFill>
          <a:blip r:embed="rId26" cstate="print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magine" descr="Immagine"/>
          <p:cNvPicPr>
            <a:picLocks noChangeAspect="1"/>
          </p:cNvPicPr>
          <p:nvPr/>
        </p:nvPicPr>
        <p:blipFill>
          <a:blip r:embed="rId27" cstate="print"/>
          <a:stretch>
            <a:fillRect/>
          </a:stretch>
        </p:blipFill>
        <p:spPr>
          <a:xfrm>
            <a:off x="5584680" y="439559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olo Testo"/>
          <p:cNvSpPr txBox="1"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r>
              <a:t>Titolo Testo</a:t>
            </a:r>
          </a:p>
        </p:txBody>
      </p:sp>
      <p:sp>
        <p:nvSpPr>
          <p:cNvPr id="5" name="Corpo livello uno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6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431999" marR="0" indent="-323999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Tx/>
        <a:buChar char="●"/>
        <a:tabLst/>
        <a:defRPr sz="32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910285" marR="0" indent="-370285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Pct val="75000"/>
        <a:buFont typeface="Wingdings"/>
        <a:buChar char=""/>
        <a:tabLst/>
        <a:defRPr sz="32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392000" marR="0" indent="-38400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 typeface="Wingdings"/>
        <a:buChar char=""/>
        <a:tabLst/>
        <a:defRPr sz="32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857599" marR="0" indent="-34560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Pct val="75000"/>
        <a:buFont typeface="Wingdings"/>
        <a:buChar char=""/>
        <a:tabLst/>
        <a:defRPr sz="32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289599" marR="0" indent="-34560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 typeface="Wingdings"/>
        <a:buChar char=""/>
        <a:tabLst/>
        <a:defRPr sz="32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721599" marR="0" indent="-34560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 typeface="Wingdings"/>
        <a:buChar char=""/>
        <a:tabLst/>
        <a:defRPr sz="32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153599" marR="0" indent="-34560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 typeface="Wingdings"/>
        <a:buChar char=""/>
        <a:tabLst/>
        <a:defRPr sz="32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Tx/>
        <a:buFont typeface="Wingdings"/>
        <a:buNone/>
        <a:tabLst/>
        <a:defRPr sz="32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Tx/>
        <a:buFont typeface="Wingdings"/>
        <a:buNone/>
        <a:tabLst/>
        <a:defRPr sz="32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FAI CLIC PER MODIFICARE"/>
          <p:cNvSpPr txBox="1"/>
          <p:nvPr/>
        </p:nvSpPr>
        <p:spPr>
          <a:xfrm>
            <a:off x="1306079" y="2038319"/>
            <a:ext cx="6530760" cy="33317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defRPr sz="2800" b="1" spc="-1">
                <a:latin typeface="Calibri"/>
                <a:ea typeface="Calibri"/>
                <a:cs typeface="Calibri"/>
                <a:sym typeface="Calibri"/>
              </a:defRPr>
            </a:pPr>
            <a:r>
              <a:rPr dirty="0"/>
              <a:t>LA MEDIAZIONE INTERCULTURALE NEL CONTRASTO ALLA VIOLENZA DI GENERE </a:t>
            </a:r>
            <a:br>
              <a:rPr dirty="0"/>
            </a:br>
            <a:r>
              <a:rPr dirty="0" err="1"/>
              <a:t>cultura</a:t>
            </a:r>
            <a:r>
              <a:rPr dirty="0"/>
              <a:t>, </a:t>
            </a:r>
            <a:r>
              <a:rPr dirty="0" err="1"/>
              <a:t>rete</a:t>
            </a:r>
            <a:r>
              <a:rPr dirty="0"/>
              <a:t> e </a:t>
            </a:r>
            <a:r>
              <a:rPr dirty="0" err="1"/>
              <a:t>mediazione</a:t>
            </a:r>
            <a:endParaRPr dirty="0"/>
          </a:p>
          <a:p>
            <a:pPr algn="ctr">
              <a:lnSpc>
                <a:spcPct val="90000"/>
              </a:lnSpc>
              <a:spcBef>
                <a:spcPts val="400"/>
              </a:spcBef>
              <a:defRPr sz="2800" spc="-1"/>
            </a:pPr>
            <a:endParaRPr dirty="0"/>
          </a:p>
          <a:p>
            <a:pPr algn="ctr">
              <a:lnSpc>
                <a:spcPct val="90000"/>
              </a:lnSpc>
              <a:spcBef>
                <a:spcPts val="400"/>
              </a:spcBef>
              <a:defRPr sz="2800" spc="-1"/>
            </a:pPr>
            <a:endParaRPr dirty="0"/>
          </a:p>
          <a:p>
            <a:pPr algn="ctr">
              <a:lnSpc>
                <a:spcPct val="90000"/>
              </a:lnSpc>
              <a:spcBef>
                <a:spcPts val="400"/>
              </a:spcBef>
              <a:defRPr b="1" spc="-1">
                <a:latin typeface="Calibri"/>
                <a:ea typeface="Calibri"/>
                <a:cs typeface="Calibri"/>
                <a:sym typeface="Calibri"/>
              </a:defRPr>
            </a:pPr>
            <a:r>
              <a:rPr dirty="0"/>
              <a:t>Il </a:t>
            </a:r>
            <a:r>
              <a:rPr dirty="0" err="1"/>
              <a:t>corso</a:t>
            </a:r>
            <a:r>
              <a:rPr dirty="0"/>
              <a:t> è </a:t>
            </a:r>
            <a:r>
              <a:rPr dirty="0" err="1"/>
              <a:t>organizzato</a:t>
            </a:r>
            <a:r>
              <a:rPr dirty="0"/>
              <a:t> </a:t>
            </a:r>
            <a:r>
              <a:rPr dirty="0" err="1"/>
              <a:t>da</a:t>
            </a:r>
            <a:r>
              <a:rPr dirty="0"/>
              <a:t> </a:t>
            </a:r>
          </a:p>
          <a:p>
            <a:pPr algn="ctr">
              <a:lnSpc>
                <a:spcPct val="90000"/>
              </a:lnSpc>
              <a:spcBef>
                <a:spcPts val="400"/>
              </a:spcBef>
              <a:defRPr b="1" spc="-1"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Regione</a:t>
            </a:r>
            <a:r>
              <a:rPr dirty="0"/>
              <a:t> Emilia-Romagna e ANCI Emilia-Romagna</a:t>
            </a:r>
          </a:p>
          <a:p>
            <a:pPr algn="ctr">
              <a:lnSpc>
                <a:spcPct val="90000"/>
              </a:lnSpc>
              <a:spcBef>
                <a:spcPts val="400"/>
              </a:spcBef>
              <a:defRPr spc="-1"/>
            </a:pPr>
            <a:endParaRPr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FAI CLIC PER MODIFICARE"/>
          <p:cNvSpPr txBox="1"/>
          <p:nvPr/>
        </p:nvSpPr>
        <p:spPr>
          <a:xfrm>
            <a:off x="1306619" y="1681920"/>
            <a:ext cx="6713661" cy="41063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4999" tIns="44999" rIns="44999" bIns="44999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defRPr sz="3300" b="1" spc="-1">
                <a:latin typeface="Calibri"/>
                <a:ea typeface="Calibri"/>
                <a:cs typeface="Calibri"/>
                <a:sym typeface="Calibri"/>
              </a:defRPr>
            </a:pPr>
            <a:r>
              <a:rPr sz="3200" dirty="0"/>
              <a:t>LA VIOLENZA </a:t>
            </a:r>
            <a:r>
              <a:rPr lang="it-IT" sz="3200" dirty="0"/>
              <a:t>DI GENERE NEL CONTESTO MIGRATORIO</a:t>
            </a:r>
          </a:p>
          <a:p>
            <a:pPr algn="ctr">
              <a:lnSpc>
                <a:spcPct val="90000"/>
              </a:lnSpc>
              <a:spcBef>
                <a:spcPts val="400"/>
              </a:spcBef>
              <a:defRPr sz="3300" b="1" spc="-1">
                <a:latin typeface="Calibri"/>
                <a:ea typeface="Calibri"/>
                <a:cs typeface="Calibri"/>
                <a:sym typeface="Calibri"/>
              </a:defRPr>
            </a:pPr>
            <a:endParaRPr lang="it-IT" sz="2800" dirty="0"/>
          </a:p>
          <a:p>
            <a:pPr algn="ctr">
              <a:lnSpc>
                <a:spcPct val="90000"/>
              </a:lnSpc>
              <a:spcBef>
                <a:spcPts val="400"/>
              </a:spcBef>
              <a:defRPr sz="3300" b="1" spc="-1">
                <a:latin typeface="Calibri"/>
                <a:ea typeface="Calibri"/>
                <a:cs typeface="Calibri"/>
                <a:sym typeface="Calibri"/>
              </a:defRPr>
            </a:pPr>
            <a:r>
              <a:rPr lang="it-IT" sz="2800" dirty="0"/>
              <a:t>Tiziana Dal </a:t>
            </a:r>
            <a:r>
              <a:rPr lang="it-IT" sz="2800" dirty="0" err="1" smtClean="0"/>
              <a:t>Pra</a:t>
            </a:r>
            <a:endParaRPr lang="it-IT" sz="2800" dirty="0" smtClean="0"/>
          </a:p>
          <a:p>
            <a:pPr algn="ctr">
              <a:lnSpc>
                <a:spcPct val="90000"/>
              </a:lnSpc>
              <a:spcBef>
                <a:spcPts val="400"/>
              </a:spcBef>
              <a:defRPr sz="3300" b="1" spc="-1">
                <a:latin typeface="Calibri"/>
                <a:ea typeface="Calibri"/>
                <a:cs typeface="Calibri"/>
                <a:sym typeface="Calibri"/>
              </a:defRPr>
            </a:pPr>
            <a:endParaRPr lang="it-IT" sz="2800" dirty="0" smtClean="0"/>
          </a:p>
          <a:p>
            <a:pPr algn="ctr">
              <a:lnSpc>
                <a:spcPct val="90000"/>
              </a:lnSpc>
              <a:spcBef>
                <a:spcPts val="400"/>
              </a:spcBef>
              <a:defRPr sz="3300" b="1" spc="-1">
                <a:latin typeface="Calibri"/>
                <a:ea typeface="Calibri"/>
                <a:cs typeface="Calibri"/>
                <a:sym typeface="Calibri"/>
              </a:defRPr>
            </a:pPr>
            <a:r>
              <a:rPr lang="it-IT" sz="2800" dirty="0" smtClean="0"/>
              <a:t>Attivista e formatrice</a:t>
            </a:r>
          </a:p>
          <a:p>
            <a:pPr algn="ctr">
              <a:lnSpc>
                <a:spcPct val="90000"/>
              </a:lnSpc>
              <a:spcBef>
                <a:spcPts val="400"/>
              </a:spcBef>
              <a:defRPr sz="3300" b="1" spc="-1">
                <a:latin typeface="Calibri"/>
                <a:ea typeface="Calibri"/>
                <a:cs typeface="Calibri"/>
                <a:sym typeface="Calibri"/>
              </a:defRPr>
            </a:pPr>
            <a:r>
              <a:rPr lang="it-IT" sz="2800" dirty="0" smtClean="0"/>
              <a:t>Fondatrice dell’Associazione</a:t>
            </a:r>
          </a:p>
          <a:p>
            <a:pPr algn="ctr">
              <a:lnSpc>
                <a:spcPct val="90000"/>
              </a:lnSpc>
              <a:spcBef>
                <a:spcPts val="400"/>
              </a:spcBef>
              <a:defRPr sz="3300" b="1" spc="-1">
                <a:latin typeface="Calibri"/>
                <a:ea typeface="Calibri"/>
                <a:cs typeface="Calibri"/>
                <a:sym typeface="Calibri"/>
              </a:defRPr>
            </a:pPr>
            <a:r>
              <a:rPr lang="it-IT" sz="2800" dirty="0" smtClean="0"/>
              <a:t>Trama di </a:t>
            </a:r>
            <a:r>
              <a:rPr lang="it-IT" sz="2800" dirty="0" smtClean="0"/>
              <a:t>Terre</a:t>
            </a:r>
            <a:endParaRPr lang="it-IT" sz="2800" dirty="0" smtClean="0"/>
          </a:p>
          <a:p>
            <a:pPr algn="ctr">
              <a:lnSpc>
                <a:spcPct val="90000"/>
              </a:lnSpc>
              <a:spcBef>
                <a:spcPts val="400"/>
              </a:spcBef>
              <a:defRPr sz="3300" b="1" spc="-1">
                <a:latin typeface="Calibri"/>
                <a:ea typeface="Calibri"/>
                <a:cs typeface="Calibri"/>
                <a:sym typeface="Calibri"/>
              </a:defRPr>
            </a:pPr>
            <a:endParaRPr sz="32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egnaposto contenuto 2_0"/>
          <p:cNvSpPr txBox="1"/>
          <p:nvPr/>
        </p:nvSpPr>
        <p:spPr>
          <a:xfrm>
            <a:off x="934497" y="1511039"/>
            <a:ext cx="7275006" cy="41662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ts val="200"/>
              </a:spcBef>
              <a:defRPr spc="-1"/>
            </a:pPr>
            <a:endParaRPr dirty="0"/>
          </a:p>
          <a:p>
            <a:pPr>
              <a:lnSpc>
                <a:spcPct val="90000"/>
              </a:lnSpc>
              <a:spcBef>
                <a:spcPts val="200"/>
              </a:spcBef>
              <a:defRPr sz="2200" b="1" spc="-1"/>
            </a:pPr>
            <a:r>
              <a:rPr dirty="0"/>
              <a:t>                </a:t>
            </a:r>
          </a:p>
          <a:p>
            <a:pPr algn="ctr">
              <a:lnSpc>
                <a:spcPct val="90000"/>
              </a:lnSpc>
              <a:spcBef>
                <a:spcPts val="200"/>
              </a:spcBef>
              <a:defRPr sz="2200" spc="-1"/>
            </a:pPr>
            <a:r>
              <a:rPr lang="it-IT" sz="2400" b="1" dirty="0"/>
              <a:t>LA PRESENZA DELLE DONNE DI ORIGINE STRANIERA NEI CENTRI ANTIVIOLENZA</a:t>
            </a:r>
          </a:p>
          <a:p>
            <a:pPr algn="ctr">
              <a:lnSpc>
                <a:spcPct val="90000"/>
              </a:lnSpc>
              <a:spcBef>
                <a:spcPts val="200"/>
              </a:spcBef>
              <a:defRPr sz="2200" spc="-1"/>
            </a:pPr>
            <a:endParaRPr lang="it-IT" b="1" dirty="0"/>
          </a:p>
          <a:p>
            <a:pPr algn="ctr">
              <a:lnSpc>
                <a:spcPct val="90000"/>
              </a:lnSpc>
              <a:spcBef>
                <a:spcPts val="200"/>
              </a:spcBef>
              <a:defRPr sz="2200" spc="-1"/>
            </a:pPr>
            <a:r>
              <a:rPr lang="it-IT" b="1" dirty="0"/>
              <a:t>Dati e </a:t>
            </a:r>
            <a:r>
              <a:rPr lang="it-IT" b="1" dirty="0" smtClean="0"/>
              <a:t>analisi</a:t>
            </a:r>
            <a:endParaRPr lang="it-IT" dirty="0" smtClean="0"/>
          </a:p>
          <a:p>
            <a:pPr algn="ctr">
              <a:lnSpc>
                <a:spcPct val="90000"/>
              </a:lnSpc>
              <a:spcBef>
                <a:spcPts val="200"/>
              </a:spcBef>
              <a:defRPr sz="2200" spc="-1"/>
            </a:pPr>
            <a:endParaRPr lang="it-IT" dirty="0"/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2200" spc="-1"/>
            </a:pPr>
            <a:r>
              <a:rPr lang="it-IT" dirty="0"/>
              <a:t>Il 50% delle donne </a:t>
            </a:r>
            <a:r>
              <a:rPr lang="it-IT" dirty="0" smtClean="0"/>
              <a:t>accolte </a:t>
            </a:r>
            <a:r>
              <a:rPr lang="it-IT" dirty="0"/>
              <a:t>nei Centri Antiviolenza sono </a:t>
            </a:r>
            <a:r>
              <a:rPr lang="it-IT" dirty="0" smtClean="0"/>
              <a:t>di origine straniera.</a:t>
            </a:r>
            <a:endParaRPr lang="it-IT" dirty="0"/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2200" spc="-1"/>
            </a:pPr>
            <a:r>
              <a:rPr lang="it-IT" dirty="0"/>
              <a:t>Questi numeri ci portano a riflettere su come </a:t>
            </a:r>
            <a:r>
              <a:rPr lang="it-IT" dirty="0" smtClean="0"/>
              <a:t>deve avvenire un’accoglienza, un’ospitalità che tenga conto </a:t>
            </a:r>
            <a:r>
              <a:rPr lang="it-IT" dirty="0"/>
              <a:t>di bisogni molto </a:t>
            </a:r>
            <a:r>
              <a:rPr lang="it-IT" dirty="0" smtClean="0"/>
              <a:t>diversificati.</a:t>
            </a:r>
            <a:endParaRPr lang="it-IT" dirty="0"/>
          </a:p>
          <a:p>
            <a:pPr>
              <a:lnSpc>
                <a:spcPct val="90000"/>
              </a:lnSpc>
              <a:spcBef>
                <a:spcPts val="200"/>
              </a:spcBef>
              <a:defRPr sz="2200" spc="-1"/>
            </a:pP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egnaposto contenuto 2_1"/>
          <p:cNvSpPr txBox="1"/>
          <p:nvPr/>
        </p:nvSpPr>
        <p:spPr>
          <a:xfrm>
            <a:off x="800639" y="1837611"/>
            <a:ext cx="7542722" cy="35055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ts val="200"/>
              </a:spcBef>
              <a:defRPr spc="-1"/>
            </a:pPr>
            <a:endParaRPr dirty="0"/>
          </a:p>
          <a:p>
            <a:pPr>
              <a:lnSpc>
                <a:spcPct val="90000"/>
              </a:lnSpc>
              <a:spcBef>
                <a:spcPts val="200"/>
              </a:spcBef>
              <a:defRPr sz="2200" b="1" spc="-1"/>
            </a:pPr>
            <a:r>
              <a:rPr dirty="0"/>
              <a:t>                </a:t>
            </a:r>
          </a:p>
          <a:p>
            <a:pPr algn="ctr">
              <a:lnSpc>
                <a:spcPct val="90000"/>
              </a:lnSpc>
              <a:spcBef>
                <a:spcPts val="200"/>
              </a:spcBef>
              <a:defRPr sz="2200" spc="-1"/>
            </a:pPr>
            <a:r>
              <a:rPr lang="it-IT" sz="2400" b="1" dirty="0"/>
              <a:t>LA PERCEZIONE DELLA VIOLENZA </a:t>
            </a:r>
            <a:r>
              <a:rPr lang="it-IT" sz="2400" b="1" dirty="0" smtClean="0"/>
              <a:t>DELLE </a:t>
            </a:r>
            <a:r>
              <a:rPr lang="it-IT" sz="2400" b="1" dirty="0"/>
              <a:t>DONNE DI ORIGINE STRANIERA</a:t>
            </a:r>
            <a:endParaRPr lang="it-IT" sz="2400" dirty="0"/>
          </a:p>
          <a:p>
            <a:pPr>
              <a:lnSpc>
                <a:spcPct val="90000"/>
              </a:lnSpc>
              <a:spcBef>
                <a:spcPts val="200"/>
              </a:spcBef>
              <a:defRPr sz="2200" spc="-1"/>
            </a:pPr>
            <a:endParaRPr lang="it-IT" b="1" dirty="0"/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2200" spc="-1"/>
            </a:pPr>
            <a:r>
              <a:rPr lang="it-IT" dirty="0" smtClean="0"/>
              <a:t>La percezione e il vissuto della violenza da parte di donne migranti: è corretto definirla normalizzazione della violenza?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2200" spc="-1"/>
            </a:pPr>
            <a:r>
              <a:rPr lang="it-IT" dirty="0" smtClean="0"/>
              <a:t>Smascherare i ruoli imposti percepiti come scontati e a cui sembrano aderire le donne.</a:t>
            </a:r>
            <a:endParaRPr lang="it-IT" dirty="0"/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2200" spc="-1"/>
            </a:pPr>
            <a:r>
              <a:rPr lang="it-IT" dirty="0"/>
              <a:t>L’importanza di dare consapevolezza dei propri </a:t>
            </a:r>
            <a:r>
              <a:rPr lang="it-IT" dirty="0" smtClean="0"/>
              <a:t>diritti.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="" xmlns:a16="http://schemas.microsoft.com/office/drawing/2014/main" id="{2BE2C5BA-1C49-DE71-89BB-712661F9C67E}"/>
              </a:ext>
            </a:extLst>
          </p:cNvPr>
          <p:cNvSpPr txBox="1"/>
          <p:nvPr/>
        </p:nvSpPr>
        <p:spPr>
          <a:xfrm>
            <a:off x="1175657" y="2567225"/>
            <a:ext cx="6792686" cy="172354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LA VIOLENZA PATRIARCALE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2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  <a:p>
            <a:pPr marR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it-IT" sz="2200" dirty="0"/>
              <a:t>La radice della violenza è unica, ma si declina in modi diversi perché differenti sono i contesti dove si viveva, si proviene, si viene a </a:t>
            </a:r>
            <a:r>
              <a:rPr lang="it-IT" sz="2200" dirty="0" smtClean="0"/>
              <a:t>vivere.</a:t>
            </a:r>
            <a:endParaRPr kumimoji="0" lang="it-IT" sz="2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B0FCBCF7-3A02-5B9B-6D3E-51CA281126B0}"/>
              </a:ext>
            </a:extLst>
          </p:cNvPr>
          <p:cNvSpPr txBox="1"/>
          <p:nvPr/>
        </p:nvSpPr>
        <p:spPr>
          <a:xfrm>
            <a:off x="1286189" y="1499805"/>
            <a:ext cx="6571622" cy="452431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LA VIOLENZA CONTRO LE DONNE RICHIEDENTI PROTEZIONE INTERNAZIONALE E </a:t>
            </a:r>
            <a:r>
              <a:rPr kumimoji="0" lang="it-IT" sz="2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RIFUGIATE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2200" dirty="0" smtClean="0"/>
              <a:t>La violenza può avere forme trasversali multiple, è necessario riuscire ad individuarle e a nominarle. Ogni donna può avere i propri tempi per parlarne, riconoscerla e contrastarla:</a:t>
            </a: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2200" dirty="0"/>
          </a:p>
          <a:p>
            <a:pPr marL="342900" marR="0" indent="-34290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it-IT" sz="22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La violenza </a:t>
            </a:r>
            <a:r>
              <a:rPr kumimoji="0" lang="it-IT" sz="22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vissuta nel </a:t>
            </a:r>
            <a:r>
              <a:rPr kumimoji="0" lang="it-IT" sz="22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Paese di </a:t>
            </a:r>
            <a:r>
              <a:rPr kumimoji="0" lang="it-IT" sz="22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provenienza</a:t>
            </a:r>
            <a:endParaRPr kumimoji="0" lang="it-IT" sz="220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indent="-34290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it-IT" sz="2200" dirty="0"/>
              <a:t>La violenza nel </a:t>
            </a:r>
            <a:r>
              <a:rPr lang="it-IT" sz="2200" dirty="0" smtClean="0"/>
              <a:t>viaggio</a:t>
            </a:r>
            <a:endParaRPr lang="it-IT" sz="2200" dirty="0"/>
          </a:p>
          <a:p>
            <a:pPr marL="342900" marR="0" indent="-34290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it-IT" sz="2200" dirty="0"/>
              <a:t>La violenza a</a:t>
            </a:r>
            <a:r>
              <a:rPr kumimoji="0" lang="it-IT" sz="22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ll’arrivo nei Centri di accoglienza che deve essere </a:t>
            </a:r>
            <a:r>
              <a:rPr kumimoji="0" lang="it-IT" sz="22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vista</a:t>
            </a:r>
            <a:endParaRPr kumimoji="0" lang="it-IT" sz="220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Segnaposto contenuto 2_4"/>
          <p:cNvSpPr txBox="1"/>
          <p:nvPr/>
        </p:nvSpPr>
        <p:spPr>
          <a:xfrm>
            <a:off x="1122832" y="2224860"/>
            <a:ext cx="6876302" cy="2672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0000"/>
              </a:lnSpc>
              <a:spcBef>
                <a:spcPts val="200"/>
              </a:spcBef>
              <a:defRPr spc="-1"/>
            </a:pPr>
            <a:r>
              <a:rPr lang="it-IT" sz="2400" b="1" dirty="0"/>
              <a:t>LA VIOLENZA LEGATA ALL’ONORE</a:t>
            </a:r>
          </a:p>
          <a:p>
            <a:pPr algn="ctr">
              <a:lnSpc>
                <a:spcPct val="90000"/>
              </a:lnSpc>
              <a:spcBef>
                <a:spcPts val="200"/>
              </a:spcBef>
              <a:defRPr spc="-1"/>
            </a:pPr>
            <a:endParaRPr lang="it-IT" sz="2400" b="1" dirty="0"/>
          </a:p>
          <a:p>
            <a:pPr algn="ctr">
              <a:lnSpc>
                <a:spcPct val="90000"/>
              </a:lnSpc>
              <a:spcBef>
                <a:spcPts val="200"/>
              </a:spcBef>
              <a:defRPr spc="-1"/>
            </a:pPr>
            <a:r>
              <a:rPr lang="it-IT" sz="2200" b="1" dirty="0"/>
              <a:t>Cosa produce</a:t>
            </a:r>
            <a:r>
              <a:rPr lang="it-IT" sz="2200" b="1" dirty="0" smtClean="0"/>
              <a:t>?</a:t>
            </a:r>
          </a:p>
          <a:p>
            <a:pPr algn="ctr">
              <a:lnSpc>
                <a:spcPct val="90000"/>
              </a:lnSpc>
              <a:spcBef>
                <a:spcPts val="200"/>
              </a:spcBef>
              <a:defRPr spc="-1"/>
            </a:pPr>
            <a:endParaRPr lang="it-IT" sz="2200" b="1" dirty="0"/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pc="-1"/>
            </a:pPr>
            <a:r>
              <a:rPr lang="it-IT" sz="2200" dirty="0" smtClean="0"/>
              <a:t>Limitazione delle libertà </a:t>
            </a:r>
            <a:r>
              <a:rPr lang="it-IT" sz="2200" dirty="0" smtClean="0"/>
              <a:t>personali</a:t>
            </a:r>
            <a:endParaRPr lang="it-IT" sz="2200" dirty="0" smtClean="0"/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pc="-1"/>
            </a:pPr>
            <a:r>
              <a:rPr lang="it-IT" sz="2200" dirty="0" smtClean="0"/>
              <a:t>Nessuna possibilità di scelta e di crescita </a:t>
            </a:r>
            <a:r>
              <a:rPr lang="it-IT" sz="2200" dirty="0" smtClean="0"/>
              <a:t>personale</a:t>
            </a:r>
            <a:endParaRPr lang="it-IT" sz="2200" dirty="0" smtClean="0"/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pc="-1"/>
            </a:pPr>
            <a:r>
              <a:rPr lang="it-IT" sz="2200" dirty="0" smtClean="0"/>
              <a:t>Isolamento</a:t>
            </a:r>
            <a:endParaRPr lang="it-IT" sz="2200" dirty="0" smtClean="0"/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pc="-1"/>
            </a:pPr>
            <a:r>
              <a:rPr lang="it-IT" sz="2200" dirty="0" smtClean="0"/>
              <a:t>Matrimoni </a:t>
            </a:r>
            <a:r>
              <a:rPr lang="it-IT" sz="2200" dirty="0" smtClean="0"/>
              <a:t>forzati</a:t>
            </a:r>
            <a:endParaRPr lang="it-IT" sz="22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egnaposto contenuto 2_5"/>
          <p:cNvSpPr txBox="1"/>
          <p:nvPr/>
        </p:nvSpPr>
        <p:spPr>
          <a:xfrm>
            <a:off x="789622" y="2217377"/>
            <a:ext cx="7542722" cy="2900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90000"/>
              </a:lnSpc>
              <a:spcBef>
                <a:spcPts val="200"/>
              </a:spcBef>
              <a:defRPr spc="-1"/>
            </a:pPr>
            <a:r>
              <a:rPr lang="it-IT" sz="2400" b="1" dirty="0"/>
              <a:t>UN APPROCCIO INTERCULTURALE DI GENERE</a:t>
            </a:r>
          </a:p>
          <a:p>
            <a:pPr algn="ctr">
              <a:lnSpc>
                <a:spcPct val="90000"/>
              </a:lnSpc>
              <a:spcBef>
                <a:spcPts val="200"/>
              </a:spcBef>
              <a:defRPr spc="-1"/>
            </a:pPr>
            <a:endParaRPr lang="it-IT" sz="2400" b="1" dirty="0"/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pc="-1"/>
            </a:pPr>
            <a:r>
              <a:rPr lang="it-IT" sz="2200" dirty="0"/>
              <a:t>Dobbiamo superare l’idea che vede le </a:t>
            </a:r>
            <a:r>
              <a:rPr lang="it-IT" sz="2200" dirty="0" smtClean="0"/>
              <a:t>“tradizioni”, le “culture altre” </a:t>
            </a:r>
            <a:r>
              <a:rPr lang="it-IT" sz="2200" dirty="0"/>
              <a:t>come </a:t>
            </a:r>
            <a:r>
              <a:rPr lang="it-IT" sz="2200" dirty="0" smtClean="0"/>
              <a:t>uniche responsabili </a:t>
            </a:r>
            <a:r>
              <a:rPr lang="it-IT" sz="2200" dirty="0"/>
              <a:t>degli atti di violenza verso le giovani donne di origine straniera o di seconda </a:t>
            </a:r>
            <a:r>
              <a:rPr lang="it-IT" sz="2200" dirty="0" smtClean="0"/>
              <a:t>generazione che vivono nel nostro Paese.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pc="-1"/>
            </a:pPr>
            <a:r>
              <a:rPr lang="it-IT" sz="2200" dirty="0" smtClean="0"/>
              <a:t>Nominarle non è essere razziste, ma agire spazi per una consapevolezza collettiva che le affronti e le cambi.</a:t>
            </a:r>
            <a:endParaRPr lang="it-IT" sz="2200" dirty="0"/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pc="-1"/>
            </a:pPr>
            <a:r>
              <a:rPr lang="it-IT" sz="2200" dirty="0"/>
              <a:t>Cominciamo dalle </a:t>
            </a:r>
            <a:r>
              <a:rPr lang="it-IT" sz="2200" dirty="0" smtClean="0"/>
              <a:t>scuole e andiamo </a:t>
            </a:r>
            <a:r>
              <a:rPr lang="it-IT" sz="2200" dirty="0" smtClean="0"/>
              <a:t>avanti.</a:t>
            </a:r>
            <a:endParaRPr sz="22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fad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800000"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800000"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317</Words>
  <Application>Microsoft Office PowerPoint</Application>
  <PresentationFormat>Presentazione su schermo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Office Theme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laura.marabini</cp:lastModifiedBy>
  <cp:revision>40</cp:revision>
  <dcterms:modified xsi:type="dcterms:W3CDTF">2023-04-03T09:04:25Z</dcterms:modified>
</cp:coreProperties>
</file>