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Immagine" descr="Immagin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14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5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1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Immagine" descr="Immagin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29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1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32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magine" descr="Immagin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14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47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8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49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0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51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5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2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7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7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18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8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0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0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0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2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4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1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3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9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0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1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42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4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4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45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4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4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5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6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57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58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5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60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61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6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3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74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Titolo Testo</a:t>
            </a:r>
          </a:p>
        </p:txBody>
      </p:sp>
      <p:sp>
        <p:nvSpPr>
          <p:cNvPr id="275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76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277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78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7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90" name="PlaceHolder 3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29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0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4" name="PlaceHolder 4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05" name="PlaceHolder 5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0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440" y="327852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91440" y="3799440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2649601" cy="189684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800" spc="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8" name="PlaceHolder 3"/>
          <p:cNvSpPr/>
          <p:nvPr/>
        </p:nvSpPr>
        <p:spPr>
          <a:xfrm>
            <a:off x="323964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19" name="PlaceHolder 4"/>
          <p:cNvSpPr/>
          <p:nvPr/>
        </p:nvSpPr>
        <p:spPr>
          <a:xfrm>
            <a:off x="6022080" y="1604519"/>
            <a:ext cx="2649601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0" name="PlaceHolder 5"/>
          <p:cNvSpPr/>
          <p:nvPr/>
        </p:nvSpPr>
        <p:spPr>
          <a:xfrm>
            <a:off x="457199" y="3682079"/>
            <a:ext cx="2649602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1" name="PlaceHolder 6"/>
          <p:cNvSpPr/>
          <p:nvPr/>
        </p:nvSpPr>
        <p:spPr>
          <a:xfrm>
            <a:off x="3239640" y="3682079"/>
            <a:ext cx="26496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endParaRPr/>
          </a:p>
        </p:txBody>
      </p:sp>
      <p:sp>
        <p:nvSpPr>
          <p:cNvPr id="322" name="PlaceHolder 7"/>
          <p:cNvSpPr>
            <a:spLocks noGrp="1"/>
          </p:cNvSpPr>
          <p:nvPr>
            <p:ph type="body" sz="quarter" idx="21"/>
          </p:nvPr>
        </p:nvSpPr>
        <p:spPr>
          <a:xfrm>
            <a:off x="6022080" y="3682079"/>
            <a:ext cx="2649601" cy="189684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buClrTx/>
              <a:buSzTx/>
              <a:buNone/>
              <a:defRPr sz="1800" spc="0"/>
            </a:pPr>
            <a:endParaRPr/>
          </a:p>
        </p:txBody>
      </p:sp>
      <p:sp>
        <p:nvSpPr>
          <p:cNvPr id="32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" descr="Immagin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02inside" descr="02insid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magine" descr="Immagin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" name="02inside" descr="02insid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 sz="half" idx="21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379" y="775080"/>
            <a:ext cx="8229242" cy="5307840"/>
          </a:xfrm>
          <a:prstGeom prst="rect">
            <a:avLst/>
          </a:prstGeom>
        </p:spPr>
        <p:txBody>
          <a:bodyPr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957605"/>
            <a:ext cx="4015800" cy="1896841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7" name="PlaceHolder 3"/>
          <p:cNvSpPr/>
          <p:nvPr/>
        </p:nvSpPr>
        <p:spPr>
          <a:xfrm>
            <a:off x="4674239" y="1604519"/>
            <a:ext cx="4015800" cy="39772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 sz="quarter" idx="21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6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79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80" name="Immagine" descr="Immagin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82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3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84" name="PlaceHolder 4"/>
          <p:cNvSpPr>
            <a:spLocks noGrp="1"/>
          </p:cNvSpPr>
          <p:nvPr>
            <p:ph type="body" sz="quarter" idx="21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8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3" name="Immagine" descr="Immagin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3920" y="611279"/>
            <a:ext cx="2000161" cy="306721"/>
          </a:xfrm>
          <a:prstGeom prst="rect">
            <a:avLst/>
          </a:prstGeom>
          <a:ln w="12700">
            <a:miter lim="400000"/>
          </a:ln>
        </p:spPr>
      </p:pic>
      <p:pic>
        <p:nvPicPr>
          <p:cNvPr id="94" name="Immagine" descr="Immagin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2119" y="474480"/>
            <a:ext cx="4018321" cy="362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02inside" descr="02ins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60" y="60840"/>
            <a:ext cx="5981761" cy="4455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Immagine" descr="Immagine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Titolo Testo"/>
          <p:cNvSpPr txBox="1"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Titolo Testo</a:t>
            </a:r>
          </a:p>
        </p:txBody>
      </p:sp>
      <p:sp>
        <p:nvSpPr>
          <p:cNvPr id="98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9" name="PlaceHolder 3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spcBef>
                <a:spcPts val="1400"/>
              </a:spcBef>
              <a:buClr>
                <a:srgbClr val="000000"/>
              </a:buClr>
              <a:buSzPct val="45000"/>
              <a:buChar char="●"/>
              <a:defRPr sz="3200" spc="-100"/>
            </a:pPr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 sz="half" idx="21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/>
          <a:lstStyle/>
          <a:p>
            <a:pPr>
              <a:defRPr spc="-100"/>
            </a:pPr>
            <a:endParaRPr/>
          </a:p>
        </p:txBody>
      </p:sp>
      <p:sp>
        <p:nvSpPr>
          <p:cNvPr id="10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02inside" descr="02inside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1124280" y="59760"/>
            <a:ext cx="7089121" cy="527976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magine" descr="Immagine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584680" y="439559"/>
            <a:ext cx="2000161" cy="30672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olo Test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Titolo Testo</a:t>
            </a:r>
          </a:p>
        </p:txBody>
      </p:sp>
      <p:sp>
        <p:nvSpPr>
          <p:cNvPr id="5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431999" marR="0" indent="-323999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Tx/>
        <a:buChar char="●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910285" marR="0" indent="-370285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392000" marR="0" indent="-3840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857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7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289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721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153599" marR="0" indent="-345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Pct val="45000"/>
        <a:buFont typeface="Wingdings"/>
        <a:buChar char=""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>
          <a:srgbClr val="000000"/>
        </a:buClr>
        <a:buSzTx/>
        <a:buFont typeface="Wingdings"/>
        <a:buNone/>
        <a:tabLst/>
        <a:defRPr sz="3200" b="0" i="0" u="none" strike="noStrike" cap="none" spc="-1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FAI CLIC PER MODIFICARE"/>
          <p:cNvSpPr txBox="1"/>
          <p:nvPr/>
        </p:nvSpPr>
        <p:spPr>
          <a:xfrm>
            <a:off x="1306079" y="2038319"/>
            <a:ext cx="6530760" cy="3331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28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LA MEDIAZIONE INTERCULTURALE NEL CONTRASTO ALLA VIOLENZA DI GENERE </a:t>
            </a:r>
            <a:br>
              <a:rPr dirty="0"/>
            </a:br>
            <a:r>
              <a:rPr dirty="0" err="1"/>
              <a:t>cultura</a:t>
            </a:r>
            <a:r>
              <a:rPr dirty="0"/>
              <a:t>, </a:t>
            </a:r>
            <a:r>
              <a:rPr dirty="0" err="1"/>
              <a:t>rete</a:t>
            </a:r>
            <a:r>
              <a:rPr dirty="0"/>
              <a:t> e </a:t>
            </a:r>
            <a:r>
              <a:rPr dirty="0" err="1"/>
              <a:t>mediazione</a:t>
            </a: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2800" spc="-1"/>
            </a:pPr>
            <a:endParaRPr dirty="0"/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Il </a:t>
            </a:r>
            <a:r>
              <a:rPr dirty="0" err="1"/>
              <a:t>corso</a:t>
            </a:r>
            <a:r>
              <a:rPr dirty="0"/>
              <a:t> è </a:t>
            </a:r>
            <a:r>
              <a:rPr dirty="0" err="1"/>
              <a:t>organizzato</a:t>
            </a:r>
            <a:r>
              <a:rPr dirty="0"/>
              <a:t> </a:t>
            </a:r>
            <a:r>
              <a:rPr dirty="0" err="1"/>
              <a:t>da</a:t>
            </a:r>
            <a:r>
              <a:rPr dirty="0"/>
              <a:t> 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b="1" spc="-1"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Regione</a:t>
            </a:r>
            <a:r>
              <a:rPr dirty="0"/>
              <a:t> Emilia-Romagna e ANCI Emilia-Romagna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pc="-1"/>
            </a:pP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FAI CLIC PER MODIFICARE"/>
          <p:cNvSpPr txBox="1"/>
          <p:nvPr/>
        </p:nvSpPr>
        <p:spPr>
          <a:xfrm>
            <a:off x="1306619" y="1681920"/>
            <a:ext cx="6713661" cy="4106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4999" tIns="44999" rIns="44999" bIns="44999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/>
              <a:t>LA VIOLENZA </a:t>
            </a:r>
            <a:r>
              <a:rPr lang="it-IT" sz="3200" dirty="0"/>
              <a:t>DI GENERE NEL CONTESTO MIGRATORIO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lang="it-IT" sz="2800" dirty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2800" dirty="0"/>
              <a:t>Tiziana Dal </a:t>
            </a:r>
            <a:r>
              <a:rPr lang="it-IT" sz="2800" dirty="0" err="1" smtClean="0"/>
              <a:t>Pra</a:t>
            </a:r>
            <a:endParaRPr lang="it-IT" sz="2800" dirty="0" smtClean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lang="it-IT" sz="2800" dirty="0" smtClean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2800" dirty="0" smtClean="0"/>
              <a:t>Attivista e formatrice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2800" dirty="0" smtClean="0"/>
              <a:t>Fondatrice dell’Associazione</a:t>
            </a:r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r>
              <a:rPr lang="it-IT" sz="2800" dirty="0" smtClean="0"/>
              <a:t>Trama di </a:t>
            </a:r>
            <a:r>
              <a:rPr lang="it-IT" sz="2800" dirty="0" smtClean="0"/>
              <a:t>Terre</a:t>
            </a:r>
            <a:endParaRPr lang="it-IT" sz="2800" dirty="0" smtClean="0"/>
          </a:p>
          <a:p>
            <a:pPr algn="ctr">
              <a:lnSpc>
                <a:spcPct val="90000"/>
              </a:lnSpc>
              <a:spcBef>
                <a:spcPts val="400"/>
              </a:spcBef>
              <a:defRPr sz="3300" b="1" spc="-1">
                <a:latin typeface="Calibri"/>
                <a:ea typeface="Calibri"/>
                <a:cs typeface="Calibri"/>
                <a:sym typeface="Calibri"/>
              </a:defRPr>
            </a:pPr>
            <a:endParaRPr sz="3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egnaposto contenuto 2_0"/>
          <p:cNvSpPr txBox="1"/>
          <p:nvPr/>
        </p:nvSpPr>
        <p:spPr>
          <a:xfrm>
            <a:off x="934497" y="1511039"/>
            <a:ext cx="7275006" cy="4166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pc="-1"/>
            </a:pPr>
            <a:endParaRPr dirty="0"/>
          </a:p>
          <a:p>
            <a:pPr>
              <a:lnSpc>
                <a:spcPct val="90000"/>
              </a:lnSpc>
              <a:spcBef>
                <a:spcPts val="200"/>
              </a:spcBef>
              <a:defRPr sz="2200" b="1" spc="-1"/>
            </a:pPr>
            <a:r>
              <a:rPr dirty="0"/>
              <a:t>                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z="2200" spc="-1"/>
            </a:pPr>
            <a:r>
              <a:rPr lang="it-IT" sz="2400" b="1" dirty="0"/>
              <a:t>LA PRESENZA DELLE DONNE DI ORIGINE STRANIERA NEI CENTRI ANTIVIOLENZA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z="2200" spc="-1"/>
            </a:pPr>
            <a:endParaRPr lang="it-IT" b="1" dirty="0"/>
          </a:p>
          <a:p>
            <a:pPr algn="ctr">
              <a:lnSpc>
                <a:spcPct val="90000"/>
              </a:lnSpc>
              <a:spcBef>
                <a:spcPts val="200"/>
              </a:spcBef>
              <a:defRPr sz="2200" spc="-1"/>
            </a:pPr>
            <a:r>
              <a:rPr lang="it-IT" b="1" dirty="0"/>
              <a:t>Dati e </a:t>
            </a:r>
            <a:r>
              <a:rPr lang="it-IT" b="1" dirty="0" smtClean="0"/>
              <a:t>analisi</a:t>
            </a:r>
            <a:endParaRPr lang="it-IT" dirty="0" smtClean="0"/>
          </a:p>
          <a:p>
            <a:pPr algn="ctr">
              <a:lnSpc>
                <a:spcPct val="90000"/>
              </a:lnSpc>
              <a:spcBef>
                <a:spcPts val="200"/>
              </a:spcBef>
              <a:defRPr sz="2200" spc="-1"/>
            </a:pPr>
            <a:endParaRPr lang="it-IT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2200" spc="-1"/>
            </a:pPr>
            <a:r>
              <a:rPr lang="it-IT" dirty="0"/>
              <a:t>Il 50% delle donne </a:t>
            </a:r>
            <a:r>
              <a:rPr lang="it-IT" dirty="0" smtClean="0"/>
              <a:t>accolte </a:t>
            </a:r>
            <a:r>
              <a:rPr lang="it-IT" dirty="0"/>
              <a:t>nei Centri Antiviolenza sono </a:t>
            </a:r>
            <a:r>
              <a:rPr lang="it-IT" dirty="0" smtClean="0"/>
              <a:t>di origine straniera.</a:t>
            </a:r>
            <a:endParaRPr lang="it-IT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2200" spc="-1"/>
            </a:pPr>
            <a:r>
              <a:rPr lang="it-IT" dirty="0"/>
              <a:t>Questi numeri ci portano a riflettere su come </a:t>
            </a:r>
            <a:r>
              <a:rPr lang="it-IT" dirty="0" smtClean="0"/>
              <a:t>deve avvenire un’accoglienza, un’ospitalità che tenga conto </a:t>
            </a:r>
            <a:r>
              <a:rPr lang="it-IT" dirty="0"/>
              <a:t>di bisogni molto </a:t>
            </a:r>
            <a:r>
              <a:rPr lang="it-IT" dirty="0" smtClean="0"/>
              <a:t>diversificati.</a:t>
            </a:r>
            <a:endParaRPr lang="it-IT" dirty="0"/>
          </a:p>
          <a:p>
            <a:pPr>
              <a:lnSpc>
                <a:spcPct val="90000"/>
              </a:lnSpc>
              <a:spcBef>
                <a:spcPts val="200"/>
              </a:spcBef>
              <a:defRPr sz="2200" spc="-1"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egnaposto contenuto 2_1"/>
          <p:cNvSpPr txBox="1"/>
          <p:nvPr/>
        </p:nvSpPr>
        <p:spPr>
          <a:xfrm>
            <a:off x="800639" y="1837611"/>
            <a:ext cx="7542722" cy="3505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200"/>
              </a:spcBef>
              <a:defRPr spc="-1"/>
            </a:pPr>
            <a:endParaRPr dirty="0"/>
          </a:p>
          <a:p>
            <a:pPr>
              <a:lnSpc>
                <a:spcPct val="90000"/>
              </a:lnSpc>
              <a:spcBef>
                <a:spcPts val="200"/>
              </a:spcBef>
              <a:defRPr sz="2200" b="1" spc="-1"/>
            </a:pPr>
            <a:r>
              <a:rPr dirty="0"/>
              <a:t>                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z="2200" spc="-1"/>
            </a:pPr>
            <a:r>
              <a:rPr lang="it-IT" sz="2400" b="1" dirty="0"/>
              <a:t>LA PERCEZIONE DELLA VIOLENZA </a:t>
            </a:r>
            <a:r>
              <a:rPr lang="it-IT" sz="2400" b="1" dirty="0" smtClean="0"/>
              <a:t>DELLE </a:t>
            </a:r>
            <a:r>
              <a:rPr lang="it-IT" sz="2400" b="1" dirty="0"/>
              <a:t>DONNE DI ORIGINE STRANIERA</a:t>
            </a:r>
            <a:endParaRPr lang="it-IT" sz="2400" dirty="0"/>
          </a:p>
          <a:p>
            <a:pPr>
              <a:lnSpc>
                <a:spcPct val="90000"/>
              </a:lnSpc>
              <a:spcBef>
                <a:spcPts val="200"/>
              </a:spcBef>
              <a:defRPr sz="2200" spc="-1"/>
            </a:pPr>
            <a:endParaRPr lang="it-IT" b="1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2200" spc="-1"/>
            </a:pPr>
            <a:r>
              <a:rPr lang="it-IT" dirty="0" smtClean="0"/>
              <a:t>La percezione e il vissuto della violenza da parte di donne migranti: è corretto definirla normalizzazione della violenza?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2200" spc="-1"/>
            </a:pPr>
            <a:r>
              <a:rPr lang="it-IT" dirty="0" smtClean="0"/>
              <a:t>Smascherare i ruoli imposti percepiti come scontati e a cui sembrano aderire le donne.</a:t>
            </a:r>
            <a:endParaRPr lang="it-IT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2200" spc="-1"/>
            </a:pPr>
            <a:r>
              <a:rPr lang="it-IT" dirty="0"/>
              <a:t>L’importanza di dare consapevolezza dei propri </a:t>
            </a:r>
            <a:r>
              <a:rPr lang="it-IT" dirty="0" smtClean="0"/>
              <a:t>diritti.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="" xmlns:a16="http://schemas.microsoft.com/office/drawing/2014/main" id="{2BE2C5BA-1C49-DE71-89BB-712661F9C67E}"/>
              </a:ext>
            </a:extLst>
          </p:cNvPr>
          <p:cNvSpPr txBox="1"/>
          <p:nvPr/>
        </p:nvSpPr>
        <p:spPr>
          <a:xfrm>
            <a:off x="1175657" y="2567225"/>
            <a:ext cx="6792686" cy="17235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LA VIOLENZA PATRIARCALE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R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it-IT" sz="2200" dirty="0"/>
              <a:t>La radice della violenza è unica, ma si declina in modi diversi perché differenti sono i contesti dove si viveva, si proviene, si viene a </a:t>
            </a:r>
            <a:r>
              <a:rPr lang="it-IT" sz="2200" dirty="0" smtClean="0"/>
              <a:t>vivere.</a:t>
            </a:r>
            <a:endParaRPr kumimoji="0" lang="it-IT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B0FCBCF7-3A02-5B9B-6D3E-51CA281126B0}"/>
              </a:ext>
            </a:extLst>
          </p:cNvPr>
          <p:cNvSpPr txBox="1"/>
          <p:nvPr/>
        </p:nvSpPr>
        <p:spPr>
          <a:xfrm>
            <a:off x="1286189" y="1499805"/>
            <a:ext cx="6571622" cy="4524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LA VIOLENZA CONTRO LE DONNE RICHIEDENTI PROTEZIONE INTERNAZIONALE E </a:t>
            </a:r>
            <a:r>
              <a:rPr kumimoji="0" lang="it-IT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RIFUGIATE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it-IT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2200" dirty="0" smtClean="0"/>
              <a:t>La violenza può avere forme trasversali multiple, è necessario riuscire ad individuarle e a nominarle. Ogni donna può avere i propri tempi per parlarne, riconoscerla e contrastarla:</a:t>
            </a: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it-IT" sz="2200" dirty="0"/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it-IT" sz="2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La violenza </a:t>
            </a:r>
            <a:r>
              <a:rPr kumimoji="0" lang="it-IT" sz="2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vissuta nel </a:t>
            </a:r>
            <a:r>
              <a:rPr kumimoji="0" lang="it-IT" sz="2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Paese di </a:t>
            </a:r>
            <a:r>
              <a:rPr kumimoji="0" lang="it-IT" sz="2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provenienza</a:t>
            </a:r>
            <a:endParaRPr kumimoji="0" lang="it-IT" sz="2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sz="2200" dirty="0"/>
              <a:t>La violenza nel </a:t>
            </a:r>
            <a:r>
              <a:rPr lang="it-IT" sz="2200" dirty="0" smtClean="0"/>
              <a:t>viaggio</a:t>
            </a:r>
            <a:endParaRPr lang="it-IT" sz="2200" dirty="0"/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it-IT" sz="2200" dirty="0"/>
              <a:t>La violenza a</a:t>
            </a:r>
            <a:r>
              <a:rPr kumimoji="0" lang="it-IT" sz="220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ll’arrivo nei Centri di accoglienza che deve essere </a:t>
            </a:r>
            <a:r>
              <a:rPr kumimoji="0" lang="it-IT" sz="220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vista</a:t>
            </a:r>
            <a:endParaRPr kumimoji="0" lang="it-IT" sz="22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egnaposto contenuto 2_4"/>
          <p:cNvSpPr txBox="1"/>
          <p:nvPr/>
        </p:nvSpPr>
        <p:spPr>
          <a:xfrm>
            <a:off x="1122832" y="2224860"/>
            <a:ext cx="6876302" cy="2672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r>
              <a:rPr lang="it-IT" sz="2400" b="1" dirty="0"/>
              <a:t>LA VIOLENZA LEGATA ALL’ONORE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endParaRPr lang="it-IT" sz="2400" b="1" dirty="0"/>
          </a:p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r>
              <a:rPr lang="it-IT" sz="2200" b="1" dirty="0"/>
              <a:t>Cosa produce</a:t>
            </a:r>
            <a:r>
              <a:rPr lang="it-IT" sz="2200" b="1" dirty="0" smtClean="0"/>
              <a:t>?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endParaRPr lang="it-IT" sz="2200" b="1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 smtClean="0"/>
              <a:t>Limitazione delle libertà </a:t>
            </a:r>
            <a:r>
              <a:rPr lang="it-IT" sz="2200" dirty="0" smtClean="0"/>
              <a:t>personali</a:t>
            </a:r>
            <a:endParaRPr lang="it-IT" sz="2200" dirty="0" smtClean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 smtClean="0"/>
              <a:t>Nessuna possibilità di scelta e di crescita </a:t>
            </a:r>
            <a:r>
              <a:rPr lang="it-IT" sz="2200" dirty="0" smtClean="0"/>
              <a:t>personale</a:t>
            </a:r>
            <a:endParaRPr lang="it-IT" sz="2200" dirty="0" smtClean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 smtClean="0"/>
              <a:t>Isolamento</a:t>
            </a:r>
            <a:endParaRPr lang="it-IT" sz="2200" dirty="0" smtClean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 smtClean="0"/>
              <a:t>Matrimoni </a:t>
            </a:r>
            <a:r>
              <a:rPr lang="it-IT" sz="2200" dirty="0" smtClean="0"/>
              <a:t>forzati</a:t>
            </a:r>
            <a:endParaRPr lang="it-IT" sz="2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egnaposto contenuto 2_5"/>
          <p:cNvSpPr txBox="1"/>
          <p:nvPr/>
        </p:nvSpPr>
        <p:spPr>
          <a:xfrm>
            <a:off x="789622" y="2217377"/>
            <a:ext cx="7542722" cy="2900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r>
              <a:rPr lang="it-IT" sz="2400" b="1" dirty="0"/>
              <a:t>UN APPROCCIO INTERCULTURALE DI GENERE</a:t>
            </a:r>
          </a:p>
          <a:p>
            <a:pPr algn="ctr">
              <a:lnSpc>
                <a:spcPct val="90000"/>
              </a:lnSpc>
              <a:spcBef>
                <a:spcPts val="200"/>
              </a:spcBef>
              <a:defRPr spc="-1"/>
            </a:pPr>
            <a:endParaRPr lang="it-IT" sz="2400" b="1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/>
              <a:t>Dobbiamo superare l’idea che vede le </a:t>
            </a:r>
            <a:r>
              <a:rPr lang="it-IT" sz="2200" dirty="0" smtClean="0"/>
              <a:t>“tradizioni”, le “culture altre” </a:t>
            </a:r>
            <a:r>
              <a:rPr lang="it-IT" sz="2200" dirty="0"/>
              <a:t>come </a:t>
            </a:r>
            <a:r>
              <a:rPr lang="it-IT" sz="2200" dirty="0" smtClean="0"/>
              <a:t>uniche responsabili </a:t>
            </a:r>
            <a:r>
              <a:rPr lang="it-IT" sz="2200" dirty="0"/>
              <a:t>degli atti di violenza verso le giovani donne di origine straniera o di seconda </a:t>
            </a:r>
            <a:r>
              <a:rPr lang="it-IT" sz="2200" dirty="0" smtClean="0"/>
              <a:t>generazione che vivono nel nostro Paese.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 smtClean="0"/>
              <a:t>Nominarle non è essere razziste, ma agire spazi per una consapevolezza collettiva che le affronti e le cambi.</a:t>
            </a:r>
            <a:endParaRPr lang="it-IT" sz="2200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pc="-1"/>
            </a:pPr>
            <a:r>
              <a:rPr lang="it-IT" sz="2200" dirty="0"/>
              <a:t>Cominciamo dalle </a:t>
            </a:r>
            <a:r>
              <a:rPr lang="it-IT" sz="2200" dirty="0" smtClean="0"/>
              <a:t>scuole e andiamo </a:t>
            </a:r>
            <a:r>
              <a:rPr lang="it-IT" sz="2200" dirty="0" smtClean="0"/>
              <a:t>avanti.</a:t>
            </a:r>
            <a:endParaRPr sz="2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800000"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317</Words>
  <Application>Microsoft Office PowerPoint</Application>
  <PresentationFormat>Presentazione su schermo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laura.marabini</cp:lastModifiedBy>
  <cp:revision>40</cp:revision>
  <dcterms:modified xsi:type="dcterms:W3CDTF">2023-04-03T09:04:25Z</dcterms:modified>
</cp:coreProperties>
</file>