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5" r:id="rId4"/>
    <p:sldId id="272" r:id="rId5"/>
    <p:sldId id="273" r:id="rId6"/>
    <p:sldId id="277" r:id="rId7"/>
    <p:sldId id="274" r:id="rId8"/>
    <p:sldId id="275" r:id="rId9"/>
    <p:sldId id="276" r:id="rId10"/>
    <p:sldId id="278" r:id="rId11"/>
    <p:sldId id="286" r:id="rId12"/>
    <p:sldId id="279" r:id="rId13"/>
    <p:sldId id="280" r:id="rId14"/>
    <p:sldId id="281" r:id="rId15"/>
    <p:sldId id="282" r:id="rId16"/>
    <p:sldId id="283" r:id="rId17"/>
    <p:sldId id="270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0" name="Shape 3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14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15" name="PlaceHolder 3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1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29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0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31" name="PlaceHolder 4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32" name="PlaceHolder 5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3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4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47" name="PlaceHolder 3"/>
          <p:cNvSpPr/>
          <p:nvPr/>
        </p:nvSpPr>
        <p:spPr>
          <a:xfrm>
            <a:off x="323964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48" name="PlaceHolder 4"/>
          <p:cNvSpPr/>
          <p:nvPr/>
        </p:nvSpPr>
        <p:spPr>
          <a:xfrm>
            <a:off x="602208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49" name="PlaceHolder 5"/>
          <p:cNvSpPr/>
          <p:nvPr/>
        </p:nvSpPr>
        <p:spPr>
          <a:xfrm>
            <a:off x="457199" y="3682079"/>
            <a:ext cx="2649602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50" name="PlaceHolder 6"/>
          <p:cNvSpPr/>
          <p:nvPr/>
        </p:nvSpPr>
        <p:spPr>
          <a:xfrm>
            <a:off x="3239640" y="3682079"/>
            <a:ext cx="26496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51" name="PlaceHolder 7"/>
          <p:cNvSpPr>
            <a:spLocks noGrp="1"/>
          </p:cNvSpPr>
          <p:nvPr>
            <p:ph type="body" sz="quarter" idx="21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5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17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7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188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8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0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03" name="PlaceHolder 3"/>
          <p:cNvSpPr>
            <a:spLocks noGrp="1"/>
          </p:cNvSpPr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0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1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43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44" name="PlaceHolder 3"/>
          <p:cNvSpPr/>
          <p:nvPr/>
        </p:nvSpPr>
        <p:spPr>
          <a:xfrm>
            <a:off x="4674239" y="1604519"/>
            <a:ext cx="4015800" cy="39772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45" name="PlaceHolder 4"/>
          <p:cNvSpPr>
            <a:spLocks noGrp="1"/>
          </p:cNvSpPr>
          <p:nvPr>
            <p:ph type="body" sz="quarter" idx="21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4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5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60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61" name="PlaceHolder 4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6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75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76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77" name="PlaceHolder 4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7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90" name="PlaceHolder 3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9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03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04" name="PlaceHolder 4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05" name="PlaceHolder 5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30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17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8" name="PlaceHolder 3"/>
          <p:cNvSpPr/>
          <p:nvPr/>
        </p:nvSpPr>
        <p:spPr>
          <a:xfrm>
            <a:off x="323964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19" name="PlaceHolder 4"/>
          <p:cNvSpPr/>
          <p:nvPr/>
        </p:nvSpPr>
        <p:spPr>
          <a:xfrm>
            <a:off x="602208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0" name="PlaceHolder 5"/>
          <p:cNvSpPr/>
          <p:nvPr/>
        </p:nvSpPr>
        <p:spPr>
          <a:xfrm>
            <a:off x="457199" y="3682079"/>
            <a:ext cx="2649602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1" name="PlaceHolder 6"/>
          <p:cNvSpPr/>
          <p:nvPr/>
        </p:nvSpPr>
        <p:spPr>
          <a:xfrm>
            <a:off x="3239640" y="3682079"/>
            <a:ext cx="26496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2" name="PlaceHolder 7"/>
          <p:cNvSpPr>
            <a:spLocks noGrp="1"/>
          </p:cNvSpPr>
          <p:nvPr>
            <p:ph type="body" sz="quarter" idx="21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3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02inside" descr="02insid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02inside" descr="02insid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4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379" y="775080"/>
            <a:ext cx="8229242" cy="5307840"/>
          </a:xfrm>
          <a:prstGeom prst="rect">
            <a:avLst/>
          </a:prstGeom>
        </p:spPr>
        <p:txBody>
          <a:bodyPr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957605"/>
            <a:ext cx="4015800" cy="1896841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7" name="PlaceHolder 3"/>
          <p:cNvSpPr/>
          <p:nvPr/>
        </p:nvSpPr>
        <p:spPr>
          <a:xfrm>
            <a:off x="4674239" y="1604519"/>
            <a:ext cx="4015800" cy="39772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 sz="quarter" idx="21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6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8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3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8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9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9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0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2inside" descr="02inside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" descr="Immagine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olo Testo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r>
              <a:t>Titolo Testo</a:t>
            </a:r>
          </a:p>
        </p:txBody>
      </p:sp>
      <p:sp>
        <p:nvSpPr>
          <p:cNvPr id="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431999" marR="0" indent="-323999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910285" marR="0" indent="-370285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92000" marR="0" indent="-3840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857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89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721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53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FAI CLIC PER MODIFICARE"/>
          <p:cNvSpPr txBox="1"/>
          <p:nvPr/>
        </p:nvSpPr>
        <p:spPr>
          <a:xfrm>
            <a:off x="1306079" y="2038319"/>
            <a:ext cx="6530760" cy="3331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2800" b="1" spc="-1">
                <a:latin typeface="Calibri"/>
                <a:ea typeface="Calibri"/>
                <a:cs typeface="Calibri"/>
                <a:sym typeface="Calibri"/>
              </a:defRPr>
            </a:pPr>
            <a:r>
              <a:t>LA MEDIAZIONE INTERCULTURALE NEL CONTRASTO ALLA VIOLENZA DI GENERE </a:t>
            </a:r>
            <a:br/>
            <a:r>
              <a:t>cultura, rete e mediazione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2800" spc="-1"/>
            </a:pPr>
            <a:endParaRPr/>
          </a:p>
          <a:p>
            <a:pPr algn="ctr">
              <a:lnSpc>
                <a:spcPct val="90000"/>
              </a:lnSpc>
              <a:spcBef>
                <a:spcPts val="400"/>
              </a:spcBef>
              <a:defRPr sz="2800" spc="-1"/>
            </a:pPr>
            <a:endParaRPr/>
          </a:p>
          <a:p>
            <a:pPr algn="ctr">
              <a:lnSpc>
                <a:spcPct val="90000"/>
              </a:lnSpc>
              <a:spcBef>
                <a:spcPts val="400"/>
              </a:spcBef>
              <a:defRPr b="1" spc="-1">
                <a:latin typeface="Calibri"/>
                <a:ea typeface="Calibri"/>
                <a:cs typeface="Calibri"/>
                <a:sym typeface="Calibri"/>
              </a:defRPr>
            </a:pPr>
            <a:r>
              <a:t>Il corso è organizzato da 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b="1" spc="-1">
                <a:latin typeface="Calibri"/>
                <a:ea typeface="Calibri"/>
                <a:cs typeface="Calibri"/>
                <a:sym typeface="Calibri"/>
              </a:defRPr>
            </a:pPr>
            <a:r>
              <a:t>Regione Emilia-Romagna e ANCI Emilia-Romagna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pc="-1"/>
            </a:pPr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2C55DF00-2398-06A5-1535-064120B5C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2195362"/>
            <a:ext cx="8229241" cy="3977282"/>
          </a:xfrm>
        </p:spPr>
        <p:txBody>
          <a:bodyPr>
            <a:norm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Conoscere </a:t>
            </a: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la rete territoriale dei principali servizi pubblici </a:t>
            </a: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 privati </a:t>
            </a:r>
            <a:r>
              <a:rPr kumimoji="0" lang="it-IT" sz="20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 delle risorse utili al contrasto della violenza di genere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2000" i="0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289050" marR="0" lvl="3" indent="-3429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 orientare ed indicare come chiedere aiuto </a:t>
            </a:r>
            <a:r>
              <a:rPr lang="it-IT" sz="2000" spc="0" dirty="0"/>
              <a:t>(come dare risposta al problema e per non sentire lo stesso smarrimento)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289050" marR="0" lvl="3" indent="-3429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 contestualizzare meglio la situazione alla donna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Conoscenza del fenomeno  specifico della violenza di genere e tratta di esseri umani ai fini dello sfruttamento sessuale in Italia e nel proprio paese (il fenomeno, gli indicatori, le ripercussioni, l’iter legale e di denuncia)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1405993-1162-2A05-84C7-2E7DC2DC41B2}"/>
              </a:ext>
            </a:extLst>
          </p:cNvPr>
          <p:cNvSpPr txBox="1">
            <a:spLocks/>
          </p:cNvSpPr>
          <p:nvPr/>
        </p:nvSpPr>
        <p:spPr>
          <a:xfrm>
            <a:off x="595536" y="106518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Le conoscenze</a:t>
            </a:r>
          </a:p>
        </p:txBody>
      </p:sp>
    </p:spTree>
    <p:extLst>
      <p:ext uri="{BB962C8B-B14F-4D97-AF65-F5344CB8AC3E}">
        <p14:creationId xmlns:p14="http://schemas.microsoft.com/office/powerpoint/2010/main" val="89990158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6991041-0344-AC53-CC19-045FB4220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it-IT" dirty="0"/>
              <a:t>Essere consapevoli di un setting preciso:  </a:t>
            </a:r>
            <a:r>
              <a:rPr lang="it-IT" dirty="0" err="1"/>
              <a:t>pre</a:t>
            </a:r>
            <a:r>
              <a:rPr lang="it-IT" dirty="0"/>
              <a:t>, durante e post colloquio. </a:t>
            </a:r>
          </a:p>
          <a:p>
            <a:pPr marL="108000" indent="0">
              <a:buNone/>
            </a:pPr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6982473-622B-B3E3-4DF7-60BE4C31F00E}"/>
              </a:ext>
            </a:extLst>
          </p:cNvPr>
          <p:cNvSpPr txBox="1">
            <a:spLocks/>
          </p:cNvSpPr>
          <p:nvPr/>
        </p:nvSpPr>
        <p:spPr>
          <a:xfrm>
            <a:off x="595536" y="1416890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Il colloquio</a:t>
            </a:r>
          </a:p>
        </p:txBody>
      </p:sp>
    </p:spTree>
    <p:extLst>
      <p:ext uri="{BB962C8B-B14F-4D97-AF65-F5344CB8AC3E}">
        <p14:creationId xmlns:p14="http://schemas.microsoft.com/office/powerpoint/2010/main" val="297276835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5F1BEB6-F6E4-9FD7-C386-F8C498B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endParaRPr lang="it-IT" dirty="0"/>
          </a:p>
          <a:p>
            <a:pPr marL="108000" indent="0">
              <a:buNone/>
            </a:pPr>
            <a:r>
              <a:rPr lang="it-IT" dirty="0"/>
              <a:t>Importanza di trovare un momento dedicato prima per scambio di informazioni, obbiettivi del colloquio, tempi, criticità, particolari aspetti culturali, vulnerabilità;</a:t>
            </a:r>
          </a:p>
          <a:p>
            <a:pPr marL="108000" indent="0">
              <a:buNone/>
            </a:pPr>
            <a:r>
              <a:rPr lang="it-IT" b="1" dirty="0"/>
              <a:t>Triade</a:t>
            </a:r>
            <a:r>
              <a:rPr lang="it-IT" dirty="0"/>
              <a:t>: importanti le presentazioni, la contestualizzazione, la decisione della gestione del flusso delle informazioni</a:t>
            </a:r>
          </a:p>
          <a:p>
            <a:pPr marL="108000" indent="0">
              <a:buNone/>
            </a:pPr>
            <a:r>
              <a:rPr lang="it-IT" dirty="0"/>
              <a:t>In questa fase si può scoprire di aver condiviso un medesimo vissuto – essere consapevoli per non cadere nel </a:t>
            </a:r>
            <a:r>
              <a:rPr lang="it-IT" b="1" dirty="0"/>
              <a:t>trappola emotiva- distacco professionale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E18761B-D922-7243-7713-E8E678437AAB}"/>
              </a:ext>
            </a:extLst>
          </p:cNvPr>
          <p:cNvSpPr txBox="1">
            <a:spLocks/>
          </p:cNvSpPr>
          <p:nvPr/>
        </p:nvSpPr>
        <p:spPr>
          <a:xfrm>
            <a:off x="595536" y="106518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 err="1">
                <a:solidFill>
                  <a:srgbClr val="C00000"/>
                </a:solidFill>
              </a:rPr>
              <a:t>Pre</a:t>
            </a:r>
            <a:r>
              <a:rPr lang="it-IT" sz="3200" b="1" dirty="0">
                <a:solidFill>
                  <a:srgbClr val="C00000"/>
                </a:solidFill>
              </a:rPr>
              <a:t> - colloquio</a:t>
            </a:r>
          </a:p>
        </p:txBody>
      </p:sp>
    </p:spTree>
    <p:extLst>
      <p:ext uri="{BB962C8B-B14F-4D97-AF65-F5344CB8AC3E}">
        <p14:creationId xmlns:p14="http://schemas.microsoft.com/office/powerpoint/2010/main" val="270412349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45ECCFC-3114-FC0A-A803-723A41508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1815534"/>
            <a:ext cx="8229241" cy="3977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Trasparenza</a:t>
            </a:r>
            <a:r>
              <a:rPr lang="it-IT" sz="2400" dirty="0"/>
              <a:t>: esplicitare i ruoli dei presenti, il vostro ruolo professionale e l’obbligo di tradurre tutto quello che viene riportato al fine di garantire trasparenza e comprensione reciproca (ruolo neutrale).  contesto protetto – rispetto – protezione della privacy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76CC087-DBBB-7353-ECA7-D3C47B7653DB}"/>
              </a:ext>
            </a:extLst>
          </p:cNvPr>
          <p:cNvSpPr txBox="1">
            <a:spLocks/>
          </p:cNvSpPr>
          <p:nvPr/>
        </p:nvSpPr>
        <p:spPr>
          <a:xfrm>
            <a:off x="595536" y="106518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Il colloquio</a:t>
            </a:r>
          </a:p>
        </p:txBody>
      </p:sp>
    </p:spTree>
    <p:extLst>
      <p:ext uri="{BB962C8B-B14F-4D97-AF65-F5344CB8AC3E}">
        <p14:creationId xmlns:p14="http://schemas.microsoft.com/office/powerpoint/2010/main" val="3883508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7532408-5B10-A166-CB80-99CC0ED7E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2181295"/>
            <a:ext cx="8229241" cy="397728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it-IT" sz="2400" b="1" dirty="0"/>
              <a:t>Bilanciare</a:t>
            </a:r>
            <a:r>
              <a:rPr lang="it-IT" sz="2400" dirty="0"/>
              <a:t>: posizionamento nella relazione comunicativa - mantenere la distanza per non entrare in simmetria e allo stesso tempo utilizzare la familiarità dell’essere connazionali ( </a:t>
            </a:r>
            <a:r>
              <a:rPr lang="it-IT" sz="2000" dirty="0" err="1"/>
              <a:t>es.la</a:t>
            </a:r>
            <a:r>
              <a:rPr lang="it-IT" sz="2000" dirty="0"/>
              <a:t> donna si rivolge solo a voi mentre parla, invitarla a rivolgersi all’interlocutore principale e viceversa</a:t>
            </a:r>
            <a:r>
              <a:rPr lang="it-IT" sz="2400" dirty="0"/>
              <a:t>); essere consapevoli di questo posizionamento per non cadere nelle trappole relazionali </a:t>
            </a:r>
          </a:p>
          <a:p>
            <a:pPr marL="285750" indent="-285750">
              <a:buFontTx/>
              <a:buChar char="-"/>
            </a:pPr>
            <a:r>
              <a:rPr lang="it-IT" sz="2400" b="1" dirty="0"/>
              <a:t>Aprire parentesi </a:t>
            </a:r>
            <a:r>
              <a:rPr lang="it-IT" sz="2400" dirty="0"/>
              <a:t>di facilitazione di lettura di codici culturali: necessaria esplicitazione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BE3950F-A814-3B76-02B3-96C69F1CD7E7}"/>
              </a:ext>
            </a:extLst>
          </p:cNvPr>
          <p:cNvSpPr txBox="1">
            <a:spLocks/>
          </p:cNvSpPr>
          <p:nvPr/>
        </p:nvSpPr>
        <p:spPr>
          <a:xfrm>
            <a:off x="595536" y="106518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Il colloquio</a:t>
            </a:r>
          </a:p>
        </p:txBody>
      </p:sp>
    </p:spTree>
    <p:extLst>
      <p:ext uri="{BB962C8B-B14F-4D97-AF65-F5344CB8AC3E}">
        <p14:creationId xmlns:p14="http://schemas.microsoft.com/office/powerpoint/2010/main" val="324127190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172ED33-46DC-6EFB-270B-C7A6BD9774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b="1" dirty="0"/>
          </a:p>
          <a:p>
            <a:endParaRPr lang="it-IT" b="1" dirty="0"/>
          </a:p>
          <a:p>
            <a:pPr marL="108000" indent="0">
              <a:buNone/>
            </a:pPr>
            <a:endParaRPr lang="it-IT" b="1" dirty="0"/>
          </a:p>
          <a:p>
            <a:r>
              <a:rPr lang="it-IT" b="1" dirty="0"/>
              <a:t>De briefing </a:t>
            </a:r>
            <a:r>
              <a:rPr lang="it-IT" dirty="0"/>
              <a:t>– importante momento di condivisione con l’operatore sull’andamento del colloquio: se avete notato atteggiamenti o indicatori particolari o se vi è parso che si nasconda qualcosa nella conversazione questo è il momento di dirlo ; tuttavia non spetta a voi nessun giudizio se non richiesto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8EC080E-F86A-CD5F-1A56-7AA33522A927}"/>
              </a:ext>
            </a:extLst>
          </p:cNvPr>
          <p:cNvSpPr txBox="1">
            <a:spLocks/>
          </p:cNvSpPr>
          <p:nvPr/>
        </p:nvSpPr>
        <p:spPr>
          <a:xfrm>
            <a:off x="457200" y="1276199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Post colloquio</a:t>
            </a:r>
          </a:p>
        </p:txBody>
      </p:sp>
    </p:spTree>
    <p:extLst>
      <p:ext uri="{BB962C8B-B14F-4D97-AF65-F5344CB8AC3E}">
        <p14:creationId xmlns:p14="http://schemas.microsoft.com/office/powerpoint/2010/main" val="266748953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AC9B3D4-3208-48A3-D594-6BA922989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741" y="2670590"/>
            <a:ext cx="8229241" cy="2911211"/>
          </a:xfrm>
        </p:spPr>
        <p:txBody>
          <a:bodyPr>
            <a:normAutofit/>
          </a:bodyPr>
          <a:lstStyle/>
          <a:p>
            <a:r>
              <a:rPr lang="it-IT" sz="2400" b="1" dirty="0"/>
              <a:t>Affiancamento</a:t>
            </a:r>
            <a:r>
              <a:rPr lang="it-IT" sz="2400" dirty="0"/>
              <a:t> dell’operatrice e collaborazione comune per il raggiungimento di obbiettivi (continuità dell’intervento)</a:t>
            </a:r>
          </a:p>
          <a:p>
            <a:r>
              <a:rPr lang="it-IT" sz="2400" dirty="0"/>
              <a:t>E’ la figura che </a:t>
            </a:r>
            <a:r>
              <a:rPr lang="it-IT" sz="2400" b="1" dirty="0"/>
              <a:t>rende possibile la relazione di fiducia</a:t>
            </a:r>
            <a:r>
              <a:rPr lang="it-IT" sz="2400" dirty="0"/>
              <a:t>, spesso è solo grazie alla presenza della mediatrice che si può «scavare nel profondo» per intraprendere un percorso di superamento della condizione oppressiva</a:t>
            </a:r>
            <a:endParaRPr lang="it-IT" sz="9600" dirty="0"/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AF2C687-67BB-8BAC-AE6E-425DFA8DE197}"/>
              </a:ext>
            </a:extLst>
          </p:cNvPr>
          <p:cNvSpPr txBox="1">
            <a:spLocks/>
          </p:cNvSpPr>
          <p:nvPr/>
        </p:nvSpPr>
        <p:spPr>
          <a:xfrm>
            <a:off x="457200" y="1276199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Il ruolo della mediatrice culturale </a:t>
            </a:r>
          </a:p>
        </p:txBody>
      </p:sp>
    </p:spTree>
    <p:extLst>
      <p:ext uri="{BB962C8B-B14F-4D97-AF65-F5344CB8AC3E}">
        <p14:creationId xmlns:p14="http://schemas.microsoft.com/office/powerpoint/2010/main" val="4911735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3505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r>
              <a:rPr lang="it-IT" cap="all" dirty="0"/>
              <a:t>Il ruolo della mediazione interculturale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endParaRPr lang="it-IT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endParaRPr lang="it-IT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3200" dirty="0"/>
              <a:t>Ajna Galicic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3200" dirty="0"/>
              <a:t>Servizio mediazioni 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>
                <a:latin typeface="Calibri"/>
                <a:ea typeface="Calibri"/>
                <a:cs typeface="Calibri"/>
                <a:sym typeface="Calibri"/>
              </a:defRPr>
            </a:pPr>
            <a:r>
              <a:rPr lang="it-IT" sz="3200" dirty="0"/>
              <a:t>Coop. Sociale Arca di </a:t>
            </a:r>
            <a:r>
              <a:rPr lang="it-IT" sz="3200" dirty="0" err="1"/>
              <a:t>Noé</a:t>
            </a:r>
            <a:endParaRPr lang="it-IT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791AEFD8-6372-3AC3-5D91-1A4B41A6D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559" y="2293836"/>
            <a:ext cx="8229241" cy="3977282"/>
          </a:xfrm>
        </p:spPr>
        <p:txBody>
          <a:bodyPr>
            <a:normAutofit fontScale="92500" lnSpcReduction="10000"/>
          </a:bodyPr>
          <a:lstStyle/>
          <a:p>
            <a:pPr marL="108000" indent="0">
              <a:buNone/>
            </a:pPr>
            <a:r>
              <a:rPr lang="it-IT" sz="2600" b="1" dirty="0"/>
              <a:t>Facilita la relazione </a:t>
            </a:r>
            <a:r>
              <a:rPr lang="it-IT" sz="2600" dirty="0"/>
              <a:t>tra la persona straniera e la società di accoglienza sia in situazioni ordinarie che di emergenza attraverso interventi di mediazione linguistico-culturale che possano connettere le diverse culture per:</a:t>
            </a:r>
          </a:p>
          <a:p>
            <a:r>
              <a:rPr lang="it-IT" sz="2600" b="1" dirty="0"/>
              <a:t>orientare</a:t>
            </a:r>
            <a:r>
              <a:rPr lang="it-IT" sz="2600" dirty="0"/>
              <a:t> (servizi, uffici amministrativi) promuovendo un corretto accesso ai servizi </a:t>
            </a:r>
          </a:p>
          <a:p>
            <a:r>
              <a:rPr lang="it-IT" sz="2600" b="1" dirty="0"/>
              <a:t>prevenire</a:t>
            </a:r>
            <a:r>
              <a:rPr lang="it-IT" sz="2600" dirty="0"/>
              <a:t> situazioni di conflitto – favorire il dialogo</a:t>
            </a:r>
          </a:p>
          <a:p>
            <a:r>
              <a:rPr lang="it-IT" sz="2600" b="1" dirty="0"/>
              <a:t>avvicinare</a:t>
            </a:r>
            <a:r>
              <a:rPr lang="it-IT" sz="2600" dirty="0"/>
              <a:t> e spiegare contesti/concetti culturali</a:t>
            </a:r>
          </a:p>
          <a:p>
            <a:r>
              <a:rPr lang="it-IT" sz="2600" b="1" dirty="0"/>
              <a:t>individuare</a:t>
            </a:r>
            <a:r>
              <a:rPr lang="it-IT" sz="2600" dirty="0"/>
              <a:t> bisogni</a:t>
            </a:r>
          </a:p>
          <a:p>
            <a:endParaRPr lang="it-IT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A29C190-CCB7-8413-5AFE-C08BD5CF30E8}"/>
              </a:ext>
            </a:extLst>
          </p:cNvPr>
          <p:cNvSpPr txBox="1">
            <a:spLocks/>
          </p:cNvSpPr>
          <p:nvPr/>
        </p:nvSpPr>
        <p:spPr>
          <a:xfrm>
            <a:off x="457200" y="1145631"/>
            <a:ext cx="7543802" cy="510521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2800" b="1" dirty="0">
                <a:solidFill>
                  <a:srgbClr val="C00000"/>
                </a:solidFill>
              </a:rPr>
              <a:t>A cosa serve la mediazione culturale? </a:t>
            </a:r>
          </a:p>
        </p:txBody>
      </p:sp>
    </p:spTree>
    <p:extLst>
      <p:ext uri="{BB962C8B-B14F-4D97-AF65-F5344CB8AC3E}">
        <p14:creationId xmlns:p14="http://schemas.microsoft.com/office/powerpoint/2010/main" val="215870559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22E06FD4-FBDC-9F40-31EF-86C3FD8FD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559" y="2640154"/>
            <a:ext cx="8142479" cy="3687233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Codice adottato dal Comune di Bologna e da Asp Città di Bologna per la realizzazione delle attività specifiche di mediazione culturale (profilo di qualifica del mediatore inter-culturale, RER, atto.1372 del 07/03/11) che delinea:.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dirty="0"/>
              <a:t>Le </a:t>
            </a:r>
            <a:r>
              <a:rPr lang="it-IT" sz="2400" b="1" dirty="0"/>
              <a:t>capacità</a:t>
            </a:r>
            <a:r>
              <a:rPr lang="it-IT" sz="24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dirty="0"/>
              <a:t>Le </a:t>
            </a:r>
            <a:r>
              <a:rPr lang="it-IT" sz="2400" b="1" dirty="0"/>
              <a:t>conoscenze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400" dirty="0"/>
              <a:t>Le linee guida per un buon colloquio di mediazione: il setting del </a:t>
            </a:r>
            <a:r>
              <a:rPr lang="it-IT" sz="2400" b="1" dirty="0"/>
              <a:t>colloquio</a:t>
            </a:r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9697A59-D75C-F117-50C9-C30CB6E893DD}"/>
              </a:ext>
            </a:extLst>
          </p:cNvPr>
          <p:cNvSpPr txBox="1">
            <a:spLocks/>
          </p:cNvSpPr>
          <p:nvPr/>
        </p:nvSpPr>
        <p:spPr>
          <a:xfrm>
            <a:off x="900332" y="1519311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2800" b="1" dirty="0">
                <a:solidFill>
                  <a:srgbClr val="C00000"/>
                </a:solidFill>
              </a:rPr>
              <a:t>Codice operativo per gli interventi di mediazione</a:t>
            </a:r>
          </a:p>
          <a:p>
            <a:pPr hangingPunct="1"/>
            <a:endParaRPr lang="it-IT" sz="2800" b="1" dirty="0">
              <a:solidFill>
                <a:srgbClr val="C00000"/>
              </a:solidFill>
            </a:endParaRPr>
          </a:p>
          <a:p>
            <a:pPr hangingPunct="1"/>
            <a:endParaRPr lang="it-IT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5994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7357D021-5528-30AE-DF0E-EBE4BB5DB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1998415"/>
            <a:ext cx="8229241" cy="3977282"/>
          </a:xfr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Comprendere il linguaggio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le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espressioni culturali e sociali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(modi di dire, i dialetti) e i significati della comunicazione verbale e non verbale – La lingua porta con sé una precisa rappresentazione del mondo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Individuare gli ostacoli linguistico – culturali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che impediscono e rendono problematica la relazione comunicativa (es: come tradurre vittima di tratta? Spiegare le parole inesistenti o parole con connotazione negativa)</a:t>
            </a:r>
          </a:p>
          <a:p>
            <a:endParaRPr lang="it-IT" sz="2400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BF78803-5841-D3D6-6D90-F581D2B7151F}"/>
              </a:ext>
            </a:extLst>
          </p:cNvPr>
          <p:cNvSpPr txBox="1">
            <a:spLocks/>
          </p:cNvSpPr>
          <p:nvPr/>
        </p:nvSpPr>
        <p:spPr>
          <a:xfrm>
            <a:off x="722146" y="119575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Le capacità</a:t>
            </a:r>
          </a:p>
        </p:txBody>
      </p:sp>
    </p:spTree>
    <p:extLst>
      <p:ext uri="{BB962C8B-B14F-4D97-AF65-F5344CB8AC3E}">
        <p14:creationId xmlns:p14="http://schemas.microsoft.com/office/powerpoint/2010/main" val="109538683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94A4C4FF-8540-2B5F-BE32-871941D2D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2359411"/>
            <a:ext cx="8229241" cy="2979278"/>
          </a:xfrm>
        </p:spPr>
        <p:txBody>
          <a:bodyPr>
            <a:normAutofit fontScale="92500" lnSpcReduction="10000"/>
          </a:bodyPr>
          <a:lstStyle/>
          <a:p>
            <a:endParaRPr kumimoji="0" lang="it-IT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cs typeface="Arial"/>
              <a:sym typeface="Arial"/>
            </a:endParaRPr>
          </a:p>
          <a:p>
            <a:r>
              <a:rPr kumimoji="0" lang="it-IT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Interpretare i codici culturali</a:t>
            </a: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dei soggetti coinvolti nella relazione al fine di facilitare lo scambio comunicativo e l’insorgere di incomprensioni.</a:t>
            </a:r>
          </a:p>
          <a:p>
            <a:r>
              <a:rPr lang="it-IT" sz="2600" b="1" spc="0" dirty="0"/>
              <a:t>O</a:t>
            </a:r>
            <a:r>
              <a:rPr kumimoji="0" lang="it-IT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sservare</a:t>
            </a:r>
            <a:r>
              <a:rPr kumimoji="0" lang="it-IT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it-IT" sz="2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dettagli o elementi del linguaggio non verbale </a:t>
            </a: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(gesticolazione, mimica) che possono nascondere indicatori di violenze subite; capacità di gestire la propria comunicazione non verbale</a:t>
            </a:r>
          </a:p>
          <a:p>
            <a:pPr marL="108000" indent="0">
              <a:buNone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cs typeface="Arial"/>
              <a:sym typeface="Arial"/>
            </a:endParaRPr>
          </a:p>
          <a:p>
            <a:pPr marL="108000" indent="0">
              <a:buNone/>
            </a:pPr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5A450EE-6851-F500-E64D-93CCB6ABB57A}"/>
              </a:ext>
            </a:extLst>
          </p:cNvPr>
          <p:cNvSpPr txBox="1">
            <a:spLocks/>
          </p:cNvSpPr>
          <p:nvPr/>
        </p:nvSpPr>
        <p:spPr>
          <a:xfrm>
            <a:off x="722146" y="114405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Le capacità</a:t>
            </a:r>
          </a:p>
        </p:txBody>
      </p:sp>
    </p:spTree>
    <p:extLst>
      <p:ext uri="{BB962C8B-B14F-4D97-AF65-F5344CB8AC3E}">
        <p14:creationId xmlns:p14="http://schemas.microsoft.com/office/powerpoint/2010/main" val="158232425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3A1025A-ED37-AD3D-448A-5547195CA3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Essere neutrali e imparziali - sospendere il giudizio 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: abbandonare i propri valori sociali – culturali – religiosi: nei colloqui delicati le donne in particolare hanno spesso più paura del giudizio delle proprie connazionali che dell’operatrice italiana (es. il velo, relazioni extraconiugali / tradimento, </a:t>
            </a:r>
            <a:r>
              <a:rPr kumimoji="0" lang="it-IT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uso del proprio corpo con determinati obiettivi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)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765EA2E-0829-7B72-250D-2690A248D2A5}"/>
              </a:ext>
            </a:extLst>
          </p:cNvPr>
          <p:cNvSpPr txBox="1">
            <a:spLocks/>
          </p:cNvSpPr>
          <p:nvPr/>
        </p:nvSpPr>
        <p:spPr>
          <a:xfrm>
            <a:off x="567401" y="1276199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Le capacità</a:t>
            </a:r>
          </a:p>
        </p:txBody>
      </p:sp>
    </p:spTree>
    <p:extLst>
      <p:ext uri="{BB962C8B-B14F-4D97-AF65-F5344CB8AC3E}">
        <p14:creationId xmlns:p14="http://schemas.microsoft.com/office/powerpoint/2010/main" val="277211254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AD81FA6-19C5-91C5-DB0F-71BCE28B0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2026548"/>
            <a:ext cx="8229241" cy="3977282"/>
          </a:xfrm>
        </p:spPr>
        <p:txBody>
          <a:bodyPr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Conoscere le usanze  e codici culturali del proprio paese</a:t>
            </a:r>
            <a:r>
              <a:rPr lang="it-IT" sz="2400" spc="0" dirty="0"/>
              <a:t> – conoscenze antropologiche .</a:t>
            </a: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soprattutto rispetto alle 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relazioni tra il mondo femminile e quello maschile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78286" lvl="1" indent="0">
              <a:spcBef>
                <a:spcPts val="300"/>
              </a:spcBef>
              <a:buClrTx/>
              <a:buSzTx/>
              <a:buNone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(Es.: la cultura è matrilineare o patrilineare? che cosa sarebbe chiamata la donna a fare nel proprio paese in determinate situazioni ?  </a:t>
            </a:r>
            <a:endParaRPr lang="it-IT" sz="1800" spc="0" dirty="0"/>
          </a:p>
          <a:p>
            <a:pPr marL="478286" lvl="1" indent="0">
              <a:spcBef>
                <a:spcPts val="300"/>
              </a:spcBef>
              <a:buClrTx/>
              <a:buSzTx/>
              <a:buNone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è normalizzata la violenza come metodo educativo? gli uomini capo famiglia hanno il diritto di fare scelte al posto delle donne? </a:t>
            </a:r>
          </a:p>
          <a:p>
            <a:pPr marL="478286" lvl="1" indent="0">
              <a:spcBef>
                <a:spcPts val="300"/>
              </a:spcBef>
              <a:buClrTx/>
              <a:buSzTx/>
              <a:buNone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fenomeni rituali / religiosi influenzano fortemente le scelte delle donne?  </a:t>
            </a:r>
          </a:p>
          <a:p>
            <a:pPr marL="478286" lvl="1" indent="0">
              <a:spcBef>
                <a:spcPts val="300"/>
              </a:spcBef>
              <a:buClrTx/>
              <a:buSzTx/>
              <a:buNone/>
              <a:defRPr/>
            </a:pPr>
            <a:r>
              <a:rPr lang="it-IT" sz="1800" spc="0" dirty="0"/>
              <a:t>Il corpo «sociale» della donna </a:t>
            </a:r>
            <a:r>
              <a:rPr kumimoji="0" lang="it-IT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etc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). </a:t>
            </a:r>
          </a:p>
          <a:p>
            <a:endParaRPr lang="it-IT" sz="2400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5BCC0E93-DF94-DE17-6650-7239DC99BEC9}"/>
              </a:ext>
            </a:extLst>
          </p:cNvPr>
          <p:cNvSpPr txBox="1">
            <a:spLocks/>
          </p:cNvSpPr>
          <p:nvPr/>
        </p:nvSpPr>
        <p:spPr>
          <a:xfrm>
            <a:off x="595537" y="1051116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Le conoscenze</a:t>
            </a:r>
          </a:p>
        </p:txBody>
      </p:sp>
    </p:spTree>
    <p:extLst>
      <p:ext uri="{BB962C8B-B14F-4D97-AF65-F5344CB8AC3E}">
        <p14:creationId xmlns:p14="http://schemas.microsoft.com/office/powerpoint/2010/main" val="407661390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FCF1C05-C1E8-BF5F-8E21-F1E0D8328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379" y="2350106"/>
            <a:ext cx="8229241" cy="3977282"/>
          </a:xfrm>
        </p:spPr>
        <p:txBody>
          <a:bodyPr>
            <a:normAutofit fontScale="70000" lnSpcReduction="20000"/>
          </a:bodyPr>
          <a:lstStyle/>
          <a:p>
            <a:pPr marL="527050" lvl="2" indent="0">
              <a:spcBef>
                <a:spcPts val="300"/>
              </a:spcBef>
              <a:buClrTx/>
              <a:buSzPct val="100000"/>
              <a:buNone/>
              <a:defRPr/>
            </a:pPr>
            <a:r>
              <a:rPr lang="it-IT" sz="3200" spc="0" dirty="0"/>
              <a:t>S</a:t>
            </a:r>
            <a:r>
              <a:rPr kumimoji="0" lang="it-IT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tudiare</a:t>
            </a: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– non dare per scontata la conoscenza del proprio Paese</a:t>
            </a:r>
          </a:p>
          <a:p>
            <a:pPr marL="1449849" lvl="3" indent="-457200">
              <a:spcBef>
                <a:spcPts val="30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endParaRPr kumimoji="0" lang="it-IT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449849" lvl="3" indent="-457200">
              <a:spcBef>
                <a:spcPts val="30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kumimoji="0" 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Serve a leggere i codici culturali e ad facilitare l’operatrice nell’interpretazione di comportamenti senza fraintendere (utile anche nella fase post colloquio),</a:t>
            </a:r>
          </a:p>
          <a:p>
            <a:pPr marL="1449849" lvl="3" indent="-457200">
              <a:spcBef>
                <a:spcPts val="30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kumimoji="0" 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creare una base di fiducia reciproca e connessione tra la persona straniera e la mediatrice – base per l’apertura</a:t>
            </a:r>
          </a:p>
          <a:p>
            <a:pPr marL="1449849" lvl="3" indent="-457200">
              <a:spcBef>
                <a:spcPts val="30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kumimoji="0" lang="it-IT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Richiamare i contesti di origine può servire strategicamente per supportare l’emersione di determinate tematiche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243A9A4-8C2C-E070-5937-E6F59314288A}"/>
              </a:ext>
            </a:extLst>
          </p:cNvPr>
          <p:cNvSpPr txBox="1">
            <a:spLocks/>
          </p:cNvSpPr>
          <p:nvPr/>
        </p:nvSpPr>
        <p:spPr>
          <a:xfrm>
            <a:off x="595536" y="1065184"/>
            <a:ext cx="7699706" cy="375257"/>
          </a:xfrm>
          <a:prstGeom prst="rect">
            <a:avLst/>
          </a:prstGeom>
        </p:spPr>
        <p:txBody>
          <a:bodyPr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-1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it-IT" sz="3200" b="1" dirty="0">
                <a:solidFill>
                  <a:srgbClr val="C00000"/>
                </a:solidFill>
              </a:rPr>
              <a:t>Le conoscenze</a:t>
            </a:r>
          </a:p>
        </p:txBody>
      </p:sp>
    </p:spTree>
    <p:extLst>
      <p:ext uri="{BB962C8B-B14F-4D97-AF65-F5344CB8AC3E}">
        <p14:creationId xmlns:p14="http://schemas.microsoft.com/office/powerpoint/2010/main" val="39741747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915</Words>
  <Application>Microsoft Office PowerPoint</Application>
  <PresentationFormat>Presentazione su schermo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Helvetica</vt:lpstr>
      <vt:lpstr>Helvetica Neue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Mediazioni Arca di Noè Coop. Soc</cp:lastModifiedBy>
  <cp:revision>5</cp:revision>
  <dcterms:modified xsi:type="dcterms:W3CDTF">2023-03-31T11:02:15Z</dcterms:modified>
</cp:coreProperties>
</file>