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embeddings/oleObject1.docx" ContentType="application/vnd.openxmlformats-officedocument.wordprocessingml.document"/>
  <Override PartName="/ppt/embeddings/oleObject2.docx" ContentType="application/vnd.openxmlformats-officedocument.wordprocessingml.documen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12.wmf" ContentType="image/x-wmf"/>
  <Override PartName="/ppt/media/image6.jpeg" ContentType="image/jpeg"/>
  <Override PartName="/ppt/media/image8.jpeg" ContentType="image/jpeg"/>
  <Override PartName="/ppt/media/image9.jpeg" ContentType="image/jpeg"/>
  <Override PartName="/ppt/media/image1.jpeg" ContentType="image/jpeg"/>
  <Override PartName="/ppt/media/image11.wmf" ContentType="image/x-wmf"/>
  <Override PartName="/ppt/media/image10.jpeg" ContentType="image/jpeg"/>
  <Override PartName="/ppt/media/image14.wmf" ContentType="image/x-wmf"/>
  <Override PartName="/ppt/media/image7.jpeg" ContentType="image/jpeg"/>
  <Override PartName="/ppt/media/image13.jpeg" ContentType="image/jpeg"/>
  <Override PartName="/ppt/media/image15.wmf" ContentType="image/x-wmf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slideLayout" Target="../slideLayouts/slideLayout1.xml"/><Relationship Id="rId8" Type="http://schemas.openxmlformats.org/officeDocument/2006/relationships/slideLayout" Target="../slideLayouts/slideLayout2.xml"/><Relationship Id="rId9" Type="http://schemas.openxmlformats.org/officeDocument/2006/relationships/slideLayout" Target="../slideLayouts/slideLayout3.xml"/><Relationship Id="rId10" Type="http://schemas.openxmlformats.org/officeDocument/2006/relationships/slideLayout" Target="../slideLayouts/slideLayout4.xml"/><Relationship Id="rId11" Type="http://schemas.openxmlformats.org/officeDocument/2006/relationships/slideLayout" Target="../slideLayouts/slideLayout5.xml"/><Relationship Id="rId12" Type="http://schemas.openxmlformats.org/officeDocument/2006/relationships/slideLayout" Target="../slideLayouts/slideLayout6.xml"/><Relationship Id="rId13" Type="http://schemas.openxmlformats.org/officeDocument/2006/relationships/slideLayout" Target="../slideLayouts/slideLayout7.xml"/><Relationship Id="rId14" Type="http://schemas.openxmlformats.org/officeDocument/2006/relationships/slideLayout" Target="../slideLayouts/slideLayout8.xml"/><Relationship Id="rId15" Type="http://schemas.openxmlformats.org/officeDocument/2006/relationships/slideLayout" Target="../slideLayouts/slideLayout9.xml"/><Relationship Id="rId16" Type="http://schemas.openxmlformats.org/officeDocument/2006/relationships/slideLayout" Target="../slideLayouts/slideLayout10.xml"/><Relationship Id="rId17" Type="http://schemas.openxmlformats.org/officeDocument/2006/relationships/slideLayout" Target="../slideLayouts/slideLayout11.xml"/><Relationship Id="rId18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10.jpeg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02inside" descr="02inside"/>
          <p:cNvPicPr/>
          <p:nvPr/>
        </p:nvPicPr>
        <p:blipFill>
          <a:blip r:embed="rId2"/>
          <a:stretch/>
        </p:blipFill>
        <p:spPr>
          <a:xfrm>
            <a:off x="1124280" y="59760"/>
            <a:ext cx="7089120" cy="5279760"/>
          </a:xfrm>
          <a:prstGeom prst="rect">
            <a:avLst/>
          </a:prstGeom>
          <a:ln w="12700">
            <a:noFill/>
          </a:ln>
        </p:spPr>
      </p:pic>
      <p:pic>
        <p:nvPicPr>
          <p:cNvPr id="1" name="Immagine" descr="Immagine"/>
          <p:cNvPicPr/>
          <p:nvPr/>
        </p:nvPicPr>
        <p:blipFill>
          <a:blip r:embed="rId3"/>
          <a:stretch/>
        </p:blipFill>
        <p:spPr>
          <a:xfrm>
            <a:off x="6973920" y="611280"/>
            <a:ext cx="2000160" cy="306720"/>
          </a:xfrm>
          <a:prstGeom prst="rect">
            <a:avLst/>
          </a:prstGeom>
          <a:ln w="12700">
            <a:noFill/>
          </a:ln>
        </p:spPr>
      </p:pic>
      <p:pic>
        <p:nvPicPr>
          <p:cNvPr id="2" name="Immagine" descr="Immagine"/>
          <p:cNvPicPr/>
          <p:nvPr/>
        </p:nvPicPr>
        <p:blipFill>
          <a:blip r:embed="rId4"/>
          <a:stretch/>
        </p:blipFill>
        <p:spPr>
          <a:xfrm>
            <a:off x="2562120" y="474480"/>
            <a:ext cx="4018320" cy="362880"/>
          </a:xfrm>
          <a:prstGeom prst="rect">
            <a:avLst/>
          </a:prstGeom>
          <a:ln w="12700">
            <a:noFill/>
          </a:ln>
        </p:spPr>
      </p:pic>
      <p:pic>
        <p:nvPicPr>
          <p:cNvPr id="3" name="02inside" descr="02inside"/>
          <p:cNvPicPr/>
          <p:nvPr/>
        </p:nvPicPr>
        <p:blipFill>
          <a:blip r:embed="rId5"/>
          <a:stretch/>
        </p:blipFill>
        <p:spPr>
          <a:xfrm>
            <a:off x="1580760" y="60840"/>
            <a:ext cx="5981760" cy="4455000"/>
          </a:xfrm>
          <a:prstGeom prst="rect">
            <a:avLst/>
          </a:prstGeom>
          <a:ln w="12700">
            <a:noFill/>
          </a:ln>
        </p:spPr>
      </p:pic>
      <p:pic>
        <p:nvPicPr>
          <p:cNvPr id="4" name="Immagine" descr="Immagine"/>
          <p:cNvPicPr/>
          <p:nvPr/>
        </p:nvPicPr>
        <p:blipFill>
          <a:blip r:embed="rId6"/>
          <a:stretch/>
        </p:blipFill>
        <p:spPr>
          <a:xfrm>
            <a:off x="5584680" y="439560"/>
            <a:ext cx="2000160" cy="306720"/>
          </a:xfrm>
          <a:prstGeom prst="rect">
            <a:avLst/>
          </a:prstGeom>
          <a:ln w="12700">
            <a:noFill/>
          </a:ln>
        </p:spPr>
      </p:pic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Click to edit the title text format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Click to edit the outline text format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 Outline Level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Third Outline Level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Fourth Outline Level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Fifth Outline Level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Sixth Outline Level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Seventh Outline Level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  <p:sldLayoutId id="2147483660" r:id="rId18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02inside" descr="02inside"/>
          <p:cNvPicPr/>
          <p:nvPr/>
        </p:nvPicPr>
        <p:blipFill>
          <a:blip r:embed="rId2"/>
          <a:stretch/>
        </p:blipFill>
        <p:spPr>
          <a:xfrm>
            <a:off x="1124280" y="59760"/>
            <a:ext cx="7089120" cy="5279760"/>
          </a:xfrm>
          <a:prstGeom prst="rect">
            <a:avLst/>
          </a:prstGeom>
          <a:ln w="12700">
            <a:noFill/>
          </a:ln>
        </p:spPr>
      </p:pic>
      <p:pic>
        <p:nvPicPr>
          <p:cNvPr id="44" name="Immagine" descr="Immagine"/>
          <p:cNvPicPr/>
          <p:nvPr/>
        </p:nvPicPr>
        <p:blipFill>
          <a:blip r:embed="rId3"/>
          <a:stretch/>
        </p:blipFill>
        <p:spPr>
          <a:xfrm>
            <a:off x="6973920" y="611280"/>
            <a:ext cx="2000160" cy="306720"/>
          </a:xfrm>
          <a:prstGeom prst="rect">
            <a:avLst/>
          </a:prstGeom>
          <a:ln w="12700">
            <a:noFill/>
          </a:ln>
        </p:spPr>
      </p:pic>
      <p:pic>
        <p:nvPicPr>
          <p:cNvPr id="45" name="Immagine" descr="Immagine"/>
          <p:cNvPicPr/>
          <p:nvPr/>
        </p:nvPicPr>
        <p:blipFill>
          <a:blip r:embed="rId4"/>
          <a:stretch/>
        </p:blipFill>
        <p:spPr>
          <a:xfrm>
            <a:off x="2562120" y="474480"/>
            <a:ext cx="4018320" cy="362880"/>
          </a:xfrm>
          <a:prstGeom prst="rect">
            <a:avLst/>
          </a:prstGeom>
          <a:ln w="12700">
            <a:noFill/>
          </a:ln>
        </p:spPr>
      </p:pic>
      <p:pic>
        <p:nvPicPr>
          <p:cNvPr id="46" name="02inside" descr="02inside"/>
          <p:cNvPicPr/>
          <p:nvPr/>
        </p:nvPicPr>
        <p:blipFill>
          <a:blip r:embed="rId5"/>
          <a:stretch/>
        </p:blipFill>
        <p:spPr>
          <a:xfrm>
            <a:off x="5050440" y="3278520"/>
            <a:ext cx="7089120" cy="5279760"/>
          </a:xfrm>
          <a:prstGeom prst="rect">
            <a:avLst/>
          </a:prstGeom>
          <a:ln w="12700">
            <a:noFill/>
          </a:ln>
        </p:spPr>
      </p:pic>
      <p:pic>
        <p:nvPicPr>
          <p:cNvPr id="47" name="Immagine" descr="Immagine"/>
          <p:cNvPicPr/>
          <p:nvPr/>
        </p:nvPicPr>
        <p:blipFill>
          <a:blip r:embed="rId6"/>
          <a:stretch/>
        </p:blipFill>
        <p:spPr>
          <a:xfrm>
            <a:off x="2791440" y="3799440"/>
            <a:ext cx="2000160" cy="306720"/>
          </a:xfrm>
          <a:prstGeom prst="rect">
            <a:avLst/>
          </a:prstGeom>
          <a:ln w="12700">
            <a:noFill/>
          </a:ln>
        </p:spPr>
      </p:pic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Click to edit the title text format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Click to edit the outline text format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 Outline Level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Third Outline Level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Fourth Outline Level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Fifth Outline Level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Sixth Outline Level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Seventh Outline Level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package" Target="../embeddings/oleObject1.docx"/><Relationship Id="rId2" Type="http://schemas.openxmlformats.org/officeDocument/2006/relationships/image" Target="../media/image11.wmf"/><Relationship Id="rId3" Type="http://schemas.openxmlformats.org/officeDocument/2006/relationships/package" Target="../embeddings/oleObject2.docx"/><Relationship Id="rId4" Type="http://schemas.openxmlformats.org/officeDocument/2006/relationships/image" Target="../media/image12.wmf"/><Relationship Id="rId5" Type="http://schemas.openxmlformats.org/officeDocument/2006/relationships/image" Target="../media/image13.jpeg"/><Relationship Id="rId6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14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15.wmf"/><Relationship Id="rId5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AI CLIC PER MODIFICARE"/>
          <p:cNvSpPr/>
          <p:nvPr/>
        </p:nvSpPr>
        <p:spPr>
          <a:xfrm>
            <a:off x="1305360" y="2038320"/>
            <a:ext cx="6532200" cy="32997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>
            <a:spAutoFit/>
          </a:bodyPr>
          <a:p>
            <a:pPr algn="ctr">
              <a:lnSpc>
                <a:spcPct val="9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it-IT" sz="2800" spc="-1" strike="noStrike">
                <a:solidFill>
                  <a:srgbClr val="000000"/>
                </a:solidFill>
                <a:latin typeface="Calibri"/>
                <a:ea typeface="Calibri"/>
              </a:rPr>
              <a:t>LA MEDIAZIONE INTERCULTURALE NEL CONTRASTO ALLA VIOLENZA DI GENERE </a:t>
            </a:r>
            <a:br/>
            <a:r>
              <a:rPr b="1" lang="it-IT" sz="2800" spc="-1" strike="noStrike">
                <a:solidFill>
                  <a:srgbClr val="000000"/>
                </a:solidFill>
                <a:latin typeface="Calibri"/>
                <a:ea typeface="Calibri"/>
              </a:rPr>
              <a:t>cultura, rete e mediazione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tabLst>
                <a:tab algn="l" pos="0"/>
              </a:tabLst>
            </a:pPr>
            <a:endParaRPr b="0" lang="it-IT" sz="2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tabLst>
                <a:tab algn="l" pos="0"/>
              </a:tabLst>
            </a:pPr>
            <a:endParaRPr b="0" lang="it-IT" sz="2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it-IT" sz="1800" spc="-1" strike="noStrike">
                <a:solidFill>
                  <a:srgbClr val="000000"/>
                </a:solidFill>
                <a:latin typeface="Calibri"/>
                <a:ea typeface="Calibri"/>
              </a:rPr>
              <a:t>Il corso è organizzato da </a:t>
            </a:r>
            <a:endParaRPr b="0" lang="it-IT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it-IT" sz="1800" spc="-1" strike="noStrike">
                <a:solidFill>
                  <a:srgbClr val="000000"/>
                </a:solidFill>
                <a:latin typeface="Calibri"/>
                <a:ea typeface="Calibri"/>
              </a:rPr>
              <a:t>Regione Emilia-Romagna e ANCI Emilia-Romagna</a:t>
            </a:r>
            <a:endParaRPr b="0" lang="it-IT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egnaposto contenuto 2_7"/>
          <p:cNvSpPr/>
          <p:nvPr/>
        </p:nvSpPr>
        <p:spPr>
          <a:xfrm>
            <a:off x="1056240" y="1654200"/>
            <a:ext cx="7542720" cy="4455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I DATI ISTAT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Le forme più gravi di violenza sono esercitate da partner, parenti o amici. Gli stupri sono stati commessi nel 62% dei casi da partner, 20% ex partner, nel 4% da parenti e nel 9% da amici. Anche le violenze fisiche (come gli schiaffi, i calci, i pugni e i morsi) sono per la maggior parte opera dei partner (oltre 60%), ex partner (oltre il 15%) o un familiare (padre, fratello) (8%). Gli sconosciuti sono autori soprattutto di molestie sessuali (76,8% fra tutte le violenze commesse da sconosciuti)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egnaposto contenuto 2_8"/>
          <p:cNvSpPr/>
          <p:nvPr/>
        </p:nvSpPr>
        <p:spPr>
          <a:xfrm>
            <a:off x="1056240" y="1654200"/>
            <a:ext cx="7542720" cy="4455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I DATI ISTAT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Le donne migranti hanno subìto violenza fisica o sessuale in misura simile alle italiane nel corso della vita (31,3% e 31,5%). La violenza fisica è più frequente fra le migranti (25,7% contro 19,6%), mentre quella sessuale più tra le italiane (21,5% contro 16,2%). 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egnaposto contenuto 2_9"/>
          <p:cNvSpPr/>
          <p:nvPr/>
        </p:nvSpPr>
        <p:spPr>
          <a:xfrm>
            <a:off x="1056240" y="1654200"/>
            <a:ext cx="7542720" cy="4455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I DATI DELL’OSSERVATORIO REGIONALE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Nel 2021 4.934 donne hanno chiesto aiuto diretto ai 22 centri in Emilia Romagna, di queste 2646 nuovi contatti.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Nel 2021 le donne accolte nelle case rifugio dell’Emilia Romagna sono state  320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Gli accessi di donne al PS per potenziale causa violenta sono stati 618 nel 2021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egnaposto contenuto 2_10"/>
          <p:cNvSpPr/>
          <p:nvPr/>
        </p:nvSpPr>
        <p:spPr>
          <a:xfrm>
            <a:off x="1056240" y="1654200"/>
            <a:ext cx="7542720" cy="4455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LA PIRAMIDE DELLA VIOLENZA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Della violenza maschile contro le donne vediamo solo la punta dell’iceberg, cioè il femminicidio o le violenze estreme che però coinvolgono solo una piccola parte della popolazione femminile.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Alla base della piramide ci sono i comportamenti sessisti e discriminatori di cui tutte facciamo esperienza.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QUESTI FENOMENI ALLA BASE DELLA PIRAMIDE (battute sessiste, body shaming, stereotipi di genere…) SOSTENGONO QUELLI AL VERTICE. 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"/>
          <p:cNvGraphicFramePr/>
          <p:nvPr/>
        </p:nvGraphicFramePr>
        <p:xfrm>
          <a:off x="1603440" y="3130920"/>
          <a:ext cx="10080" cy="10080"/>
        </p:xfrm>
        <a:graphic>
          <a:graphicData uri="http://schemas.openxmlformats.org/presentationml/2006/ole">
            <p:oleObj progId="Word.Document.12" r:id="rId1" spid="">
              <p:embed/>
              <p:pic>
                <p:nvPicPr>
                  <p:cNvPr id="100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603440" y="3130920"/>
                    <a:ext cx="10080" cy="100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101" name=""/>
          <p:cNvGraphicFramePr/>
          <p:nvPr/>
        </p:nvGraphicFramePr>
        <p:xfrm>
          <a:off x="1603440" y="3130920"/>
          <a:ext cx="10080" cy="10080"/>
        </p:xfrm>
        <a:graphic>
          <a:graphicData uri="http://schemas.openxmlformats.org/presentationml/2006/ole">
            <p:oleObj progId="Word.Document.12" r:id="rId3" spid="">
              <p:embed/>
              <p:pic>
                <p:nvPicPr>
                  <p:cNvPr id="102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1603440" y="3130920"/>
                    <a:ext cx="10080" cy="100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pic>
        <p:nvPicPr>
          <p:cNvPr id="103" name="" descr=""/>
          <p:cNvPicPr/>
          <p:nvPr/>
        </p:nvPicPr>
        <p:blipFill>
          <a:blip r:embed="rId5"/>
          <a:stretch/>
        </p:blipFill>
        <p:spPr>
          <a:xfrm>
            <a:off x="1260000" y="1440000"/>
            <a:ext cx="6848280" cy="440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"/>
          <p:cNvGraphicFramePr/>
          <p:nvPr/>
        </p:nvGraphicFramePr>
        <p:xfrm>
          <a:off x="1603440" y="3130920"/>
          <a:ext cx="10080" cy="1008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105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603440" y="3130920"/>
                    <a:ext cx="10080" cy="100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106" name=""/>
          <p:cNvGraphicFramePr/>
          <p:nvPr/>
        </p:nvGraphicFramePr>
        <p:xfrm>
          <a:off x="1603440" y="3130920"/>
          <a:ext cx="10080" cy="10080"/>
        </p:xfrm>
        <a:graphic>
          <a:graphicData uri="http://schemas.openxmlformats.org/presentationml/2006/ole">
            <p:oleObj r:id="rId3" spid="">
              <p:embed/>
              <p:pic>
                <p:nvPicPr>
                  <p:cNvPr id="107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1603440" y="3130920"/>
                    <a:ext cx="10080" cy="100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FAI CLIC PER MODIFICARE"/>
          <p:cNvSpPr/>
          <p:nvPr/>
        </p:nvSpPr>
        <p:spPr>
          <a:xfrm>
            <a:off x="1305360" y="2002320"/>
            <a:ext cx="6532200" cy="29552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>
            <a:spAutoFit/>
          </a:bodyPr>
          <a:p>
            <a:pPr algn="ctr">
              <a:lnSpc>
                <a:spcPct val="9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it-IT" sz="3300" spc="-1" strike="noStrike">
                <a:solidFill>
                  <a:srgbClr val="000000"/>
                </a:solidFill>
                <a:latin typeface="Calibri"/>
                <a:ea typeface="Calibri"/>
              </a:rPr>
              <a:t>LA VIOLENZA MASCHILE CONTRO LE DONNE </a:t>
            </a:r>
            <a:endParaRPr b="0" lang="it-IT" sz="33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tabLst>
                <a:tab algn="l" pos="0"/>
              </a:tabLst>
            </a:pPr>
            <a:endParaRPr b="0" lang="it-IT" sz="33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it-IT" sz="3300" spc="-1" strike="noStrike">
                <a:solidFill>
                  <a:srgbClr val="000000"/>
                </a:solidFill>
                <a:latin typeface="Calibri"/>
                <a:ea typeface="Calibri"/>
              </a:rPr>
              <a:t>Caratteristiche, specificità, dimensioni  </a:t>
            </a:r>
            <a:endParaRPr b="0" lang="it-IT" sz="33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tabLst>
                <a:tab algn="l" pos="0"/>
              </a:tabLst>
            </a:pPr>
            <a:endParaRPr b="0" lang="it-IT" sz="33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egnaposto contenuto 2_0"/>
          <p:cNvSpPr/>
          <p:nvPr/>
        </p:nvSpPr>
        <p:spPr>
          <a:xfrm>
            <a:off x="1056240" y="1654200"/>
            <a:ext cx="7542720" cy="4455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 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       </a:t>
            </a: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NELLE RELAZIONI DI INTIMITA’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Una delle specificità della violenza subita dalle donne che poi si rivolgono ai servizi è che spesso avviene all’interno di una relazione di intimità (oltre 60% partner) e non di rado ci sono minori coinvolti/e. Questo aggiunge criticità e complessità all’uscita dalla violenza.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egnaposto contenuto 2_1"/>
          <p:cNvSpPr/>
          <p:nvPr/>
        </p:nvSpPr>
        <p:spPr>
          <a:xfrm>
            <a:off x="1056240" y="1654200"/>
            <a:ext cx="7542720" cy="4455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 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                 </a:t>
            </a: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I TIPI DI VIOLENZA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Fisica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Psicologica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Economica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Sessuale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Matrimonio forzato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Revenge Porn 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egnaposto contenuto 2_2"/>
          <p:cNvSpPr/>
          <p:nvPr/>
        </p:nvSpPr>
        <p:spPr>
          <a:xfrm>
            <a:off x="1056240" y="1654200"/>
            <a:ext cx="7542720" cy="4455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 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UNA QUESTIONE ATAVICA…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UNA PRESA DI   RESPONSABILITA’ RECENTE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Solo negli ultimi decenni l’Italia inizia a farsi carico del problema attraverso le sue istituzioni e modificando il suo ordinamento giuridico. 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gnaposto contenuto 2_3"/>
          <p:cNvSpPr/>
          <p:nvPr/>
        </p:nvSpPr>
        <p:spPr>
          <a:xfrm>
            <a:off x="1056240" y="1654200"/>
            <a:ext cx="7542720" cy="4455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1965 Ribellione di Franca Viola al matrimonio riparatore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1975 Riforma del diritto di famiglia che riconosce la parità tra i coniugi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1970 legge sul divorzio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1978 diritto all’aborto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1981 abrogato il delitto d’onore 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egnaposto contenuto 2_4"/>
          <p:cNvSpPr/>
          <p:nvPr/>
        </p:nvSpPr>
        <p:spPr>
          <a:xfrm>
            <a:off x="1056240" y="1654200"/>
            <a:ext cx="7542720" cy="4455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1990 nasce il primo centro antiviolenza in Emilia Romagna, a Bologna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1996  Vengono definiti le norme sulla violenza sessuale: da reato contro la morale a reato contro la persona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2009 introdotto il reato di stalking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2011 Approvata la Convenzione di Istanbul che riconosce la violenza contro le donne come una violazione dei diritti umani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egnaposto contenuto 2_5"/>
          <p:cNvSpPr/>
          <p:nvPr/>
        </p:nvSpPr>
        <p:spPr>
          <a:xfrm>
            <a:off x="1056240" y="1654200"/>
            <a:ext cx="7542720" cy="4455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2013 L’Italia ratifica la Convenzione di Istanbul che stabilisce gli standard minimi per i governi in Europa nella prevenzione, protezione e condanna della violenza contro le donne e della violenza domestica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2019 entra in vigore il Codice Rosso che introduce i reati di matrimonio forzato e revenge porn, aumenta e accelera le denunce d’ufficio, accresce i tempi in cui può venire presentata una denuncia sessuale (da sei mesi a un anno) e per maltrattamenti  (da uno a tre mesi), inasprisce le pene, introduce l’aggravante della violenza assistita. 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egnaposto contenuto 2_6"/>
          <p:cNvSpPr/>
          <p:nvPr/>
        </p:nvSpPr>
        <p:spPr>
          <a:xfrm>
            <a:off x="1056240" y="1654200"/>
            <a:ext cx="7542720" cy="4455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             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I DATI ISTAT</a:t>
            </a:r>
            <a:endParaRPr b="0" lang="it-IT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201"/>
              </a:spcBef>
              <a:tabLst>
                <a:tab algn="l" pos="0"/>
              </a:tabLst>
            </a:pP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Il 31,5% delle 16-70enni italiane ha subìto nel corso della propria vita una qualche forma di violenza fisica o sessuale: il 20,2%  ha subìto violenza fisica, il 21%  violenza sessuale, il 5,4%  le forme più gravi della violenza sessuale come lo stupro  e il tentato stupro 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3044</TotalTime>
  <Application>LibreOffice/7.1.4.2$MacOSX_X86_64 LibreOffice_project/a529a4fab45b75fefc5b6226684193eb000654f6</Application>
  <AppVersion>15.0000</AppVersion>
  <Words>29</Words>
  <Paragraphs>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it-IT</dc:language>
  <cp:lastModifiedBy/>
  <dcterms:modified xsi:type="dcterms:W3CDTF">2023-03-29T10:59:44Z</dcterms:modified>
  <cp:revision>35</cp:revision>
  <dc:subject/>
  <dc:title>Presentazione standard di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4</vt:i4>
  </property>
  <property fmtid="{D5CDD505-2E9C-101B-9397-08002B2CF9AE}" pid="3" name="PresentationFormat">
    <vt:lpwstr>Presentazione su schermo (4:3)</vt:lpwstr>
  </property>
  <property fmtid="{D5CDD505-2E9C-101B-9397-08002B2CF9AE}" pid="4" name="Slides">
    <vt:i4>4</vt:i4>
  </property>
</Properties>
</file>